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434" r:id="rId2"/>
    <p:sldId id="410" r:id="rId3"/>
    <p:sldId id="435" r:id="rId4"/>
    <p:sldId id="450" r:id="rId5"/>
    <p:sldId id="360" r:id="rId6"/>
    <p:sldId id="397" r:id="rId7"/>
    <p:sldId id="388" r:id="rId8"/>
    <p:sldId id="364" r:id="rId9"/>
    <p:sldId id="428" r:id="rId10"/>
    <p:sldId id="447" r:id="rId11"/>
    <p:sldId id="433" r:id="rId12"/>
    <p:sldId id="436" r:id="rId13"/>
    <p:sldId id="411" r:id="rId14"/>
    <p:sldId id="412" r:id="rId15"/>
    <p:sldId id="415" r:id="rId16"/>
    <p:sldId id="425" r:id="rId17"/>
    <p:sldId id="376" r:id="rId18"/>
    <p:sldId id="438" r:id="rId19"/>
    <p:sldId id="448" r:id="rId20"/>
    <p:sldId id="455" r:id="rId21"/>
    <p:sldId id="454" r:id="rId22"/>
    <p:sldId id="400" r:id="rId23"/>
    <p:sldId id="398" r:id="rId24"/>
    <p:sldId id="404" r:id="rId25"/>
    <p:sldId id="424" r:id="rId26"/>
    <p:sldId id="439" r:id="rId27"/>
    <p:sldId id="442" r:id="rId28"/>
    <p:sldId id="443" r:id="rId29"/>
    <p:sldId id="414" r:id="rId30"/>
    <p:sldId id="446" r:id="rId31"/>
    <p:sldId id="372" r:id="rId32"/>
    <p:sldId id="373" r:id="rId33"/>
    <p:sldId id="444" r:id="rId34"/>
    <p:sldId id="406" r:id="rId35"/>
    <p:sldId id="257" r:id="rId36"/>
    <p:sldId id="453" r:id="rId37"/>
    <p:sldId id="452" r:id="rId38"/>
    <p:sldId id="426" r:id="rId39"/>
    <p:sldId id="341" r:id="rId40"/>
  </p:sldIdLst>
  <p:sldSz cx="9144000" cy="6858000" type="screen4x3"/>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13" autoAdjust="0"/>
    <p:restoredTop sz="94690"/>
  </p:normalViewPr>
  <p:slideViewPr>
    <p:cSldViewPr snapToGrid="0" snapToObjects="1">
      <p:cViewPr varScale="1">
        <p:scale>
          <a:sx n="70" d="100"/>
          <a:sy n="70" d="100"/>
        </p:scale>
        <p:origin x="1324" y="56"/>
      </p:cViewPr>
      <p:guideLst/>
    </p:cSldViewPr>
  </p:slideViewPr>
  <p:notesTextViewPr>
    <p:cViewPr>
      <p:scale>
        <a:sx n="3" d="2"/>
        <a:sy n="3" d="2"/>
      </p:scale>
      <p:origin x="0" y="0"/>
    </p:cViewPr>
  </p:notesTextViewPr>
  <p:sorterViewPr>
    <p:cViewPr varScale="1">
      <p:scale>
        <a:sx n="1" d="1"/>
        <a:sy n="1" d="1"/>
      </p:scale>
      <p:origin x="0" y="-104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530A2-FD65-B948-880E-9AB6FC7EF21A}" type="datetimeFigureOut">
              <a:rPr lang="fi-FI" smtClean="0"/>
              <a:t>27.5.2019</a:t>
            </a:fld>
            <a:endParaRPr lang="fi-FI"/>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837DA-7BD4-F04E-87A9-29CF27883BC5}" type="slidenum">
              <a:rPr lang="fi-FI" smtClean="0"/>
              <a:t>‹#›</a:t>
            </a:fld>
            <a:endParaRPr lang="fi-FI"/>
          </a:p>
        </p:txBody>
      </p:sp>
    </p:spTree>
    <p:extLst>
      <p:ext uri="{BB962C8B-B14F-4D97-AF65-F5344CB8AC3E}">
        <p14:creationId xmlns:p14="http://schemas.microsoft.com/office/powerpoint/2010/main" val="1265127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05B0CF-B9E0-4ACD-9826-2AC3AB245698}" type="slidenum">
              <a:rPr lang="fi-FI" smtClean="0"/>
              <a:pPr/>
              <a:t>4</a:t>
            </a:fld>
            <a:endParaRPr lang="fi-FI" dirty="0"/>
          </a:p>
        </p:txBody>
      </p:sp>
    </p:spTree>
    <p:extLst>
      <p:ext uri="{BB962C8B-B14F-4D97-AF65-F5344CB8AC3E}">
        <p14:creationId xmlns:p14="http://schemas.microsoft.com/office/powerpoint/2010/main" val="2359651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5</a:t>
            </a:fld>
            <a:endParaRPr lang="fi-FI"/>
          </a:p>
        </p:txBody>
      </p:sp>
    </p:spTree>
    <p:extLst>
      <p:ext uri="{BB962C8B-B14F-4D97-AF65-F5344CB8AC3E}">
        <p14:creationId xmlns:p14="http://schemas.microsoft.com/office/powerpoint/2010/main" val="174411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6</a:t>
            </a:fld>
            <a:endParaRPr lang="fi-FI"/>
          </a:p>
        </p:txBody>
      </p:sp>
    </p:spTree>
    <p:extLst>
      <p:ext uri="{BB962C8B-B14F-4D97-AF65-F5344CB8AC3E}">
        <p14:creationId xmlns:p14="http://schemas.microsoft.com/office/powerpoint/2010/main" val="404328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05B0CF-B9E0-4ACD-9826-2AC3AB245698}" type="slidenum">
              <a:rPr lang="fi-FI" smtClean="0"/>
              <a:pPr/>
              <a:t>17</a:t>
            </a:fld>
            <a:endParaRPr lang="fi-FI" dirty="0"/>
          </a:p>
        </p:txBody>
      </p:sp>
    </p:spTree>
    <p:extLst>
      <p:ext uri="{BB962C8B-B14F-4D97-AF65-F5344CB8AC3E}">
        <p14:creationId xmlns:p14="http://schemas.microsoft.com/office/powerpoint/2010/main" val="2390880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18</a:t>
            </a:fld>
            <a:endParaRPr lang="fi-FI"/>
          </a:p>
        </p:txBody>
      </p:sp>
    </p:spTree>
    <p:extLst>
      <p:ext uri="{BB962C8B-B14F-4D97-AF65-F5344CB8AC3E}">
        <p14:creationId xmlns:p14="http://schemas.microsoft.com/office/powerpoint/2010/main" val="2082483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05B0CF-B9E0-4ACD-9826-2AC3AB245698}" type="slidenum">
              <a:rPr lang="fi-FI" smtClean="0"/>
              <a:pPr/>
              <a:t>28</a:t>
            </a:fld>
            <a:endParaRPr lang="fi-FI" dirty="0"/>
          </a:p>
        </p:txBody>
      </p:sp>
    </p:spTree>
    <p:extLst>
      <p:ext uri="{BB962C8B-B14F-4D97-AF65-F5344CB8AC3E}">
        <p14:creationId xmlns:p14="http://schemas.microsoft.com/office/powerpoint/2010/main" val="815674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32</a:t>
            </a:fld>
            <a:endParaRPr lang="fi-FI"/>
          </a:p>
        </p:txBody>
      </p:sp>
    </p:spTree>
    <p:extLst>
      <p:ext uri="{BB962C8B-B14F-4D97-AF65-F5344CB8AC3E}">
        <p14:creationId xmlns:p14="http://schemas.microsoft.com/office/powerpoint/2010/main" val="2508074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33</a:t>
            </a:fld>
            <a:endParaRPr lang="fi-FI"/>
          </a:p>
        </p:txBody>
      </p:sp>
    </p:spTree>
    <p:extLst>
      <p:ext uri="{BB962C8B-B14F-4D97-AF65-F5344CB8AC3E}">
        <p14:creationId xmlns:p14="http://schemas.microsoft.com/office/powerpoint/2010/main" val="2823057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34</a:t>
            </a:fld>
            <a:endParaRPr lang="fi-FI"/>
          </a:p>
        </p:txBody>
      </p:sp>
    </p:spTree>
    <p:extLst>
      <p:ext uri="{BB962C8B-B14F-4D97-AF65-F5344CB8AC3E}">
        <p14:creationId xmlns:p14="http://schemas.microsoft.com/office/powerpoint/2010/main" val="1151273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497F-9E4E-AC47-BAD6-D837D91CF3A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fi-FI"/>
          </a:p>
        </p:txBody>
      </p:sp>
      <p:sp>
        <p:nvSpPr>
          <p:cNvPr id="3" name="Subtitle 2">
            <a:extLst>
              <a:ext uri="{FF2B5EF4-FFF2-40B4-BE49-F238E27FC236}">
                <a16:creationId xmlns:a16="http://schemas.microsoft.com/office/drawing/2014/main" id="{E6FC0F2D-E828-6A40-B6BD-713AE10485D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8378915C-D120-574C-8F86-C403449D1626}"/>
              </a:ext>
            </a:extLst>
          </p:cNvPr>
          <p:cNvSpPr>
            <a:spLocks noGrp="1"/>
          </p:cNvSpPr>
          <p:nvPr>
            <p:ph type="dt" sz="half" idx="10"/>
          </p:nvPr>
        </p:nvSpPr>
        <p:spPr/>
        <p:txBody>
          <a:bodyPr/>
          <a:lstStyle/>
          <a:p>
            <a:fld id="{BDC723C5-D3F9-6045-8661-37BF6BD30BBE}" type="datetime1">
              <a:rPr lang="fi-FI" smtClean="0"/>
              <a:t>27.5.2019</a:t>
            </a:fld>
            <a:endParaRPr lang="fi-FI"/>
          </a:p>
        </p:txBody>
      </p:sp>
      <p:sp>
        <p:nvSpPr>
          <p:cNvPr id="5" name="Footer Placeholder 4">
            <a:extLst>
              <a:ext uri="{FF2B5EF4-FFF2-40B4-BE49-F238E27FC236}">
                <a16:creationId xmlns:a16="http://schemas.microsoft.com/office/drawing/2014/main" id="{D1CB5CE4-0478-CC48-BBE8-AAE072F9AB64}"/>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BFCF3FD-3D52-784C-8E9A-FB333DDCA997}"/>
              </a:ext>
            </a:extLst>
          </p:cNvPr>
          <p:cNvSpPr>
            <a:spLocks noGrp="1"/>
          </p:cNvSpPr>
          <p:nvPr>
            <p:ph type="sldNum" sz="quarter" idx="12"/>
          </p:nvPr>
        </p:nvSpPr>
        <p:spPr/>
        <p:txBody>
          <a:bodyPr/>
          <a:lstStyle/>
          <a:p>
            <a:fld id="{2118596D-E48C-D646-8533-AB6BF36CA280}" type="slidenum">
              <a:rPr lang="fi-FI" smtClean="0"/>
              <a:t>‹#›</a:t>
            </a:fld>
            <a:endParaRPr lang="fi-FI"/>
          </a:p>
        </p:txBody>
      </p:sp>
    </p:spTree>
    <p:extLst>
      <p:ext uri="{BB962C8B-B14F-4D97-AF65-F5344CB8AC3E}">
        <p14:creationId xmlns:p14="http://schemas.microsoft.com/office/powerpoint/2010/main" val="97516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6D59-D8EF-D141-BC5E-D8B583529CA9}"/>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194BF763-8838-0141-A4A9-17368328E7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BF233035-E04E-A24C-89A9-1C1E45F2DB5D}"/>
              </a:ext>
            </a:extLst>
          </p:cNvPr>
          <p:cNvSpPr>
            <a:spLocks noGrp="1"/>
          </p:cNvSpPr>
          <p:nvPr>
            <p:ph type="dt" sz="half" idx="10"/>
          </p:nvPr>
        </p:nvSpPr>
        <p:spPr/>
        <p:txBody>
          <a:bodyPr/>
          <a:lstStyle/>
          <a:p>
            <a:fld id="{541D7C57-5404-D145-8CAD-367C9053BCAA}" type="datetime1">
              <a:rPr lang="fi-FI" smtClean="0"/>
              <a:t>27.5.2019</a:t>
            </a:fld>
            <a:endParaRPr lang="fi-FI"/>
          </a:p>
        </p:txBody>
      </p:sp>
      <p:sp>
        <p:nvSpPr>
          <p:cNvPr id="5" name="Footer Placeholder 4">
            <a:extLst>
              <a:ext uri="{FF2B5EF4-FFF2-40B4-BE49-F238E27FC236}">
                <a16:creationId xmlns:a16="http://schemas.microsoft.com/office/drawing/2014/main" id="{5E269042-DE36-2642-8DF4-EDFCC339CF5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0ED20811-62D6-B04E-8147-75D0DF8D0EC8}"/>
              </a:ext>
            </a:extLst>
          </p:cNvPr>
          <p:cNvSpPr>
            <a:spLocks noGrp="1"/>
          </p:cNvSpPr>
          <p:nvPr>
            <p:ph type="sldNum" sz="quarter" idx="12"/>
          </p:nvPr>
        </p:nvSpPr>
        <p:spPr/>
        <p:txBody>
          <a:bodyPr/>
          <a:lstStyle/>
          <a:p>
            <a:fld id="{2118596D-E48C-D646-8533-AB6BF36CA280}" type="slidenum">
              <a:rPr lang="fi-FI" smtClean="0"/>
              <a:t>‹#›</a:t>
            </a:fld>
            <a:endParaRPr lang="fi-FI"/>
          </a:p>
        </p:txBody>
      </p:sp>
    </p:spTree>
    <p:extLst>
      <p:ext uri="{BB962C8B-B14F-4D97-AF65-F5344CB8AC3E}">
        <p14:creationId xmlns:p14="http://schemas.microsoft.com/office/powerpoint/2010/main" val="729050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B9883E-A0D9-F148-BCD7-8E2899E8990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17A1F076-C097-9F48-A055-322B7844BFCA}"/>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C6B8C8EF-19D4-ED4C-9B04-6F81FF198DD4}"/>
              </a:ext>
            </a:extLst>
          </p:cNvPr>
          <p:cNvSpPr>
            <a:spLocks noGrp="1"/>
          </p:cNvSpPr>
          <p:nvPr>
            <p:ph type="dt" sz="half" idx="10"/>
          </p:nvPr>
        </p:nvSpPr>
        <p:spPr/>
        <p:txBody>
          <a:bodyPr/>
          <a:lstStyle/>
          <a:p>
            <a:fld id="{AAC8B6E2-16F6-3446-A4AA-0249A7CD386C}" type="datetime1">
              <a:rPr lang="fi-FI" smtClean="0"/>
              <a:t>27.5.2019</a:t>
            </a:fld>
            <a:endParaRPr lang="fi-FI"/>
          </a:p>
        </p:txBody>
      </p:sp>
      <p:sp>
        <p:nvSpPr>
          <p:cNvPr id="5" name="Footer Placeholder 4">
            <a:extLst>
              <a:ext uri="{FF2B5EF4-FFF2-40B4-BE49-F238E27FC236}">
                <a16:creationId xmlns:a16="http://schemas.microsoft.com/office/drawing/2014/main" id="{F98E62B5-0365-0B40-B013-D260B7EC209C}"/>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5D98172-B6EF-A444-86A0-32B2259713B0}"/>
              </a:ext>
            </a:extLst>
          </p:cNvPr>
          <p:cNvSpPr>
            <a:spLocks noGrp="1"/>
          </p:cNvSpPr>
          <p:nvPr>
            <p:ph type="sldNum" sz="quarter" idx="12"/>
          </p:nvPr>
        </p:nvSpPr>
        <p:spPr/>
        <p:txBody>
          <a:bodyPr/>
          <a:lstStyle/>
          <a:p>
            <a:fld id="{2118596D-E48C-D646-8533-AB6BF36CA280}" type="slidenum">
              <a:rPr lang="fi-FI" smtClean="0"/>
              <a:t>‹#›</a:t>
            </a:fld>
            <a:endParaRPr lang="fi-FI"/>
          </a:p>
        </p:txBody>
      </p:sp>
    </p:spTree>
    <p:extLst>
      <p:ext uri="{BB962C8B-B14F-4D97-AF65-F5344CB8AC3E}">
        <p14:creationId xmlns:p14="http://schemas.microsoft.com/office/powerpoint/2010/main" val="3355518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ctrTitle"/>
          </p:nvPr>
        </p:nvSpPr>
        <p:spPr>
          <a:xfrm>
            <a:off x="468314" y="318135"/>
            <a:ext cx="8207375" cy="1195798"/>
          </a:xfrm>
          <a:prstGeom prst="rect">
            <a:avLst/>
          </a:prstGeom>
        </p:spPr>
        <p:txBody>
          <a:bodyPr lIns="0" tIns="0" rIns="0" bIns="0" anchor="t" anchorCtr="0">
            <a:noAutofit/>
          </a:bodyPr>
          <a:lstStyle>
            <a:lvl1pPr algn="l">
              <a:lnSpc>
                <a:spcPct val="85000"/>
              </a:lnSpc>
              <a:defRPr sz="3240" b="1" spc="-90">
                <a:solidFill>
                  <a:schemeClr val="tx2"/>
                </a:solidFill>
              </a:defRPr>
            </a:lvl1pPr>
          </a:lstStyle>
          <a:p>
            <a:r>
              <a:rPr lang="en-US"/>
              <a:t>Click to edit Master title style</a:t>
            </a:r>
            <a:endParaRPr lang="en-US" dirty="0"/>
          </a:p>
        </p:txBody>
      </p:sp>
      <p:sp>
        <p:nvSpPr>
          <p:cNvPr id="10" name="Content Placeholder 10"/>
          <p:cNvSpPr>
            <a:spLocks noGrp="1"/>
          </p:cNvSpPr>
          <p:nvPr>
            <p:ph sz="quarter" idx="14"/>
          </p:nvPr>
        </p:nvSpPr>
        <p:spPr>
          <a:xfrm>
            <a:off x="468315" y="1513934"/>
            <a:ext cx="8207374" cy="4003300"/>
          </a:xfrm>
          <a:prstGeom prst="rect">
            <a:avLst/>
          </a:prstGeom>
        </p:spPr>
        <p:txBody>
          <a:bodyPr vert="horz" lIns="0" tIns="0" rIns="0" bIns="0"/>
          <a:lstStyle>
            <a:lvl1pPr marL="0" indent="0">
              <a:buNone/>
              <a:defRPr sz="1890" b="1">
                <a:latin typeface="+mj-lt"/>
              </a:defRPr>
            </a:lvl1pPr>
            <a:lvl2pPr marL="213840" indent="-191160">
              <a:buFont typeface="Arial"/>
              <a:buChar char="•"/>
              <a:defRPr sz="1800">
                <a:latin typeface="Georgia"/>
              </a:defRPr>
            </a:lvl2pPr>
            <a:lvl3pPr marL="414720" indent="-207360">
              <a:buFont typeface="Lucida Grande"/>
              <a:buChar char="-"/>
              <a:defRPr sz="1440" i="1">
                <a:latin typeface="Georgia"/>
                <a:cs typeface="Georgia"/>
              </a:defRPr>
            </a:lvl3pPr>
            <a:lvl4pPr marL="712800" indent="-174960">
              <a:buFont typeface="Arial"/>
              <a:buChar char="•"/>
              <a:defRPr sz="1260" baseline="0">
                <a:latin typeface="Georgia"/>
              </a:defRPr>
            </a:lvl4pPr>
            <a:lvl5pPr marL="978480" indent="-205740">
              <a:buFont typeface="Courier New"/>
              <a:buChar char="o"/>
              <a:defRPr sz="117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6" name="Date Placeholder 12"/>
          <p:cNvSpPr>
            <a:spLocks noGrp="1"/>
          </p:cNvSpPr>
          <p:nvPr>
            <p:ph type="dt" sz="half" idx="15"/>
          </p:nvPr>
        </p:nvSpPr>
        <p:spPr/>
        <p:txBody>
          <a:bodyPr/>
          <a:lstStyle>
            <a:lvl1pPr>
              <a:defRPr/>
            </a:lvl1pPr>
          </a:lstStyle>
          <a:p>
            <a:pPr>
              <a:defRPr/>
            </a:pPr>
            <a:fld id="{AF57B595-3A57-0544-B840-F0E4D143BDA0}" type="datetime1">
              <a:rPr lang="fi-FI" smtClean="0"/>
              <a:t>27.5.2019</a:t>
            </a:fld>
            <a:endParaRPr lang="fi-FI"/>
          </a:p>
        </p:txBody>
      </p:sp>
      <p:sp>
        <p:nvSpPr>
          <p:cNvPr id="7" name="Footer Placeholder 13"/>
          <p:cNvSpPr>
            <a:spLocks noGrp="1"/>
          </p:cNvSpPr>
          <p:nvPr>
            <p:ph type="ftr" sz="quarter" idx="16"/>
          </p:nvPr>
        </p:nvSpPr>
        <p:spPr/>
        <p:txBody>
          <a:bodyPr/>
          <a:lstStyle>
            <a:lvl1pPr>
              <a:defRPr/>
            </a:lvl1pPr>
          </a:lstStyle>
          <a:p>
            <a:pPr>
              <a:defRPr/>
            </a:pPr>
            <a:endParaRPr lang="fi-FI"/>
          </a:p>
        </p:txBody>
      </p:sp>
      <p:sp>
        <p:nvSpPr>
          <p:cNvPr id="8" name="Slide Number Placeholder 14"/>
          <p:cNvSpPr>
            <a:spLocks noGrp="1"/>
          </p:cNvSpPr>
          <p:nvPr>
            <p:ph type="sldNum" sz="quarter" idx="17"/>
          </p:nvPr>
        </p:nvSpPr>
        <p:spPr/>
        <p:txBody>
          <a:bodyPr/>
          <a:lstStyle>
            <a:lvl1pPr>
              <a:defRPr/>
            </a:lvl1pPr>
          </a:lstStyle>
          <a:p>
            <a:pPr>
              <a:defRPr/>
            </a:pPr>
            <a:fld id="{49EFD4B7-1CC6-864B-A72A-C978B70BBA9B}" type="slidenum">
              <a:rPr lang="fi-FI"/>
              <a:pPr>
                <a:defRPr/>
              </a:pPr>
              <a:t>‹#›</a:t>
            </a:fld>
            <a:endParaRPr lang="fi-FI"/>
          </a:p>
        </p:txBody>
      </p:sp>
      <p:cxnSp>
        <p:nvCxnSpPr>
          <p:cNvPr id="12" name="Straight Connector 4"/>
          <p:cNvCxnSpPr/>
          <p:nvPr userDrawn="1"/>
        </p:nvCxnSpPr>
        <p:spPr>
          <a:xfrm>
            <a:off x="468314" y="5847608"/>
            <a:ext cx="8207375"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44000" y="5654880"/>
            <a:ext cx="2248908" cy="1149120"/>
          </a:xfrm>
          <a:prstGeom prst="rect">
            <a:avLst/>
          </a:prstGeom>
        </p:spPr>
      </p:pic>
    </p:spTree>
    <p:extLst>
      <p:ext uri="{BB962C8B-B14F-4D97-AF65-F5344CB8AC3E}">
        <p14:creationId xmlns:p14="http://schemas.microsoft.com/office/powerpoint/2010/main" val="1605342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68314" y="1700810"/>
            <a:ext cx="8207375" cy="3542792"/>
          </a:xfrm>
          <a:prstGeom prst="rect">
            <a:avLst/>
          </a:prstGeom>
        </p:spPr>
        <p:txBody>
          <a:bodyPr lIns="0" tIns="0" rIns="0" bIns="0" anchor="b" anchorCtr="0">
            <a:noAutofit/>
          </a:bodyPr>
          <a:lstStyle>
            <a:lvl1pPr algn="l">
              <a:lnSpc>
                <a:spcPct val="80000"/>
              </a:lnSpc>
              <a:defRPr sz="6480" b="1" spc="-180">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468315" y="5315698"/>
            <a:ext cx="5495420" cy="792000"/>
          </a:xfrm>
          <a:prstGeom prst="rect">
            <a:avLst/>
          </a:prstGeom>
        </p:spPr>
        <p:txBody>
          <a:bodyPr lIns="0" tIns="0" rIns="0" bIns="0" anchor="t">
            <a:normAutofit/>
          </a:bodyPr>
          <a:lstStyle>
            <a:lvl1pPr marL="0" indent="0" algn="l">
              <a:spcBef>
                <a:spcPts val="0"/>
              </a:spcBef>
              <a:buNone/>
              <a:defRPr sz="1440" i="1">
                <a:solidFill>
                  <a:schemeClr val="bg1"/>
                </a:solidFill>
                <a:latin typeface="Georgia"/>
                <a:cs typeface="Georgia"/>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endParaRPr lang="en-US" dirty="0"/>
          </a:p>
        </p:txBody>
      </p:sp>
      <p:pic>
        <p:nvPicPr>
          <p:cNvPr id="7" name="Picture 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8001" y="0"/>
            <a:ext cx="1763713" cy="1927860"/>
          </a:xfrm>
          <a:prstGeom prst="rect">
            <a:avLst/>
          </a:prstGeom>
        </p:spPr>
      </p:pic>
    </p:spTree>
    <p:extLst>
      <p:ext uri="{BB962C8B-B14F-4D97-AF65-F5344CB8AC3E}">
        <p14:creationId xmlns:p14="http://schemas.microsoft.com/office/powerpoint/2010/main" val="1130922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 Image">
    <p:spTree>
      <p:nvGrpSpPr>
        <p:cNvPr id="1" name=""/>
        <p:cNvGrpSpPr/>
        <p:nvPr/>
      </p:nvGrpSpPr>
      <p:grpSpPr>
        <a:xfrm>
          <a:off x="0" y="0"/>
          <a:ext cx="0" cy="0"/>
          <a:chOff x="0" y="0"/>
          <a:chExt cx="0" cy="0"/>
        </a:xfrm>
      </p:grpSpPr>
      <p:sp>
        <p:nvSpPr>
          <p:cNvPr id="16" name="Title 1"/>
          <p:cNvSpPr>
            <a:spLocks noGrp="1"/>
          </p:cNvSpPr>
          <p:nvPr>
            <p:ph type="ctrTitle"/>
          </p:nvPr>
        </p:nvSpPr>
        <p:spPr>
          <a:xfrm>
            <a:off x="468314" y="1989288"/>
            <a:ext cx="3319477" cy="3232900"/>
          </a:xfrm>
          <a:prstGeom prst="rect">
            <a:avLst/>
          </a:prstGeom>
        </p:spPr>
        <p:txBody>
          <a:bodyPr lIns="0" tIns="0" rIns="0" bIns="0" anchor="t">
            <a:noAutofit/>
          </a:bodyPr>
          <a:lstStyle>
            <a:lvl1pPr algn="l">
              <a:lnSpc>
                <a:spcPct val="80000"/>
              </a:lnSpc>
              <a:defRPr sz="5400" b="1" spc="-180">
                <a:solidFill>
                  <a:schemeClr val="tx2"/>
                </a:solidFill>
              </a:defRPr>
            </a:lvl1pPr>
          </a:lstStyle>
          <a:p>
            <a:r>
              <a:rPr lang="en-US"/>
              <a:t>Click to edit Master title style</a:t>
            </a:r>
            <a:endParaRPr lang="en-US" dirty="0"/>
          </a:p>
        </p:txBody>
      </p:sp>
      <p:sp>
        <p:nvSpPr>
          <p:cNvPr id="17" name="Subtitle 2"/>
          <p:cNvSpPr>
            <a:spLocks noGrp="1"/>
          </p:cNvSpPr>
          <p:nvPr>
            <p:ph type="subTitle" idx="1"/>
          </p:nvPr>
        </p:nvSpPr>
        <p:spPr>
          <a:xfrm>
            <a:off x="468314" y="5438088"/>
            <a:ext cx="3319477" cy="583200"/>
          </a:xfrm>
          <a:prstGeom prst="rect">
            <a:avLst/>
          </a:prstGeom>
        </p:spPr>
        <p:txBody>
          <a:bodyPr lIns="0" tIns="0" rIns="0" bIns="0" anchor="t">
            <a:normAutofit/>
          </a:bodyPr>
          <a:lstStyle>
            <a:lvl1pPr marL="0" indent="0" algn="l">
              <a:spcBef>
                <a:spcPts val="0"/>
              </a:spcBef>
              <a:buNone/>
              <a:defRPr sz="1440" i="1">
                <a:solidFill>
                  <a:srgbClr val="928B81"/>
                </a:solidFill>
                <a:latin typeface="Georgia"/>
                <a:cs typeface="Georgia"/>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endParaRPr lang="en-US" dirty="0"/>
          </a:p>
        </p:txBody>
      </p:sp>
      <p:sp>
        <p:nvSpPr>
          <p:cNvPr id="4" name="Picture Placeholder 3"/>
          <p:cNvSpPr>
            <a:spLocks noGrp="1"/>
          </p:cNvSpPr>
          <p:nvPr>
            <p:ph type="pic" sz="quarter" idx="10"/>
          </p:nvPr>
        </p:nvSpPr>
        <p:spPr>
          <a:xfrm>
            <a:off x="4349263" y="180000"/>
            <a:ext cx="4629692" cy="6498000"/>
          </a:xfrm>
          <a:prstGeom prst="rect">
            <a:avLst/>
          </a:prstGeom>
        </p:spPr>
        <p:txBody>
          <a:bodyPr vert="horz"/>
          <a:lstStyle/>
          <a:p>
            <a:pPr lvl="0"/>
            <a:r>
              <a:rPr lang="en-US" noProof="0"/>
              <a:t>Click icon to add picture</a:t>
            </a:r>
            <a:endParaRPr lang="fi-FI" noProof="0"/>
          </a:p>
        </p:txBody>
      </p:sp>
      <p:pic>
        <p:nvPicPr>
          <p:cNvPr id="6"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8001" y="0"/>
            <a:ext cx="1763713" cy="1927860"/>
          </a:xfrm>
          <a:prstGeom prst="rect">
            <a:avLst/>
          </a:prstGeom>
        </p:spPr>
      </p:pic>
    </p:spTree>
    <p:extLst>
      <p:ext uri="{BB962C8B-B14F-4D97-AF65-F5344CB8AC3E}">
        <p14:creationId xmlns:p14="http://schemas.microsoft.com/office/powerpoint/2010/main" val="802135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ver with BG image">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68314" y="1701163"/>
            <a:ext cx="8207375" cy="3542438"/>
          </a:xfrm>
          <a:prstGeom prst="rect">
            <a:avLst/>
          </a:prstGeom>
        </p:spPr>
        <p:txBody>
          <a:bodyPr lIns="0" tIns="0" rIns="0" bIns="0" anchor="b" anchorCtr="0">
            <a:noAutofit/>
          </a:bodyPr>
          <a:lstStyle>
            <a:lvl1pPr algn="l">
              <a:lnSpc>
                <a:spcPct val="80000"/>
              </a:lnSpc>
              <a:defRPr sz="6480" b="1" spc="-180">
                <a:solidFill>
                  <a:schemeClr val="bg1"/>
                </a:solidFill>
              </a:defRPr>
            </a:lvl1pPr>
          </a:lstStyle>
          <a:p>
            <a:r>
              <a:rPr lang="en-US"/>
              <a:t>Click to edit Master title style</a:t>
            </a:r>
            <a:endParaRPr lang="en-US" dirty="0"/>
          </a:p>
        </p:txBody>
      </p:sp>
      <p:sp>
        <p:nvSpPr>
          <p:cNvPr id="8" name="Subtitle 2"/>
          <p:cNvSpPr>
            <a:spLocks noGrp="1"/>
          </p:cNvSpPr>
          <p:nvPr>
            <p:ph type="subTitle" idx="1"/>
          </p:nvPr>
        </p:nvSpPr>
        <p:spPr>
          <a:xfrm>
            <a:off x="468315" y="5315698"/>
            <a:ext cx="5495420" cy="792000"/>
          </a:xfrm>
          <a:prstGeom prst="rect">
            <a:avLst/>
          </a:prstGeom>
        </p:spPr>
        <p:txBody>
          <a:bodyPr lIns="0" tIns="0" rIns="0" bIns="0" anchor="t">
            <a:normAutofit/>
          </a:bodyPr>
          <a:lstStyle>
            <a:lvl1pPr marL="0" indent="0" algn="l">
              <a:spcBef>
                <a:spcPts val="0"/>
              </a:spcBef>
              <a:buNone/>
              <a:defRPr sz="1440" i="1">
                <a:solidFill>
                  <a:schemeClr val="bg1"/>
                </a:solidFill>
                <a:latin typeface="Georgia"/>
                <a:cs typeface="Georgia"/>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endParaRPr lang="en-US" dirty="0"/>
          </a:p>
        </p:txBody>
      </p:sp>
      <p:pic>
        <p:nvPicPr>
          <p:cNvPr id="5" name="Picture 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8001" y="0"/>
            <a:ext cx="1763713" cy="1927860"/>
          </a:xfrm>
          <a:prstGeom prst="rect">
            <a:avLst/>
          </a:prstGeom>
        </p:spPr>
      </p:pic>
    </p:spTree>
    <p:extLst>
      <p:ext uri="{BB962C8B-B14F-4D97-AF65-F5344CB8AC3E}">
        <p14:creationId xmlns:p14="http://schemas.microsoft.com/office/powerpoint/2010/main" val="2941268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Text">
    <p:spTree>
      <p:nvGrpSpPr>
        <p:cNvPr id="1" name=""/>
        <p:cNvGrpSpPr/>
        <p:nvPr/>
      </p:nvGrpSpPr>
      <p:grpSpPr>
        <a:xfrm>
          <a:off x="0" y="0"/>
          <a:ext cx="0" cy="0"/>
          <a:chOff x="0" y="0"/>
          <a:chExt cx="0" cy="0"/>
        </a:xfrm>
      </p:grpSpPr>
      <p:sp>
        <p:nvSpPr>
          <p:cNvPr id="16" name="Title 1"/>
          <p:cNvSpPr>
            <a:spLocks noGrp="1"/>
          </p:cNvSpPr>
          <p:nvPr>
            <p:ph type="ctrTitle"/>
          </p:nvPr>
        </p:nvSpPr>
        <p:spPr>
          <a:xfrm>
            <a:off x="468312" y="1702080"/>
            <a:ext cx="8208000" cy="3542400"/>
          </a:xfrm>
          <a:prstGeom prst="rect">
            <a:avLst/>
          </a:prstGeom>
        </p:spPr>
        <p:txBody>
          <a:bodyPr lIns="0" tIns="0" rIns="0" bIns="0" anchor="b">
            <a:noAutofit/>
          </a:bodyPr>
          <a:lstStyle>
            <a:lvl1pPr algn="l">
              <a:lnSpc>
                <a:spcPct val="80000"/>
              </a:lnSpc>
              <a:defRPr sz="6480" b="1" spc="-180">
                <a:solidFill>
                  <a:schemeClr val="tx2"/>
                </a:solidFill>
              </a:defRPr>
            </a:lvl1pPr>
          </a:lstStyle>
          <a:p>
            <a:r>
              <a:rPr lang="en-US"/>
              <a:t>Click to edit Master title style</a:t>
            </a:r>
            <a:endParaRPr lang="en-US" dirty="0"/>
          </a:p>
        </p:txBody>
      </p:sp>
      <p:sp>
        <p:nvSpPr>
          <p:cNvPr id="17" name="Subtitle 2"/>
          <p:cNvSpPr>
            <a:spLocks noGrp="1"/>
          </p:cNvSpPr>
          <p:nvPr>
            <p:ph type="subTitle" idx="1"/>
          </p:nvPr>
        </p:nvSpPr>
        <p:spPr>
          <a:xfrm>
            <a:off x="468315" y="5315698"/>
            <a:ext cx="5388448" cy="792000"/>
          </a:xfrm>
          <a:prstGeom prst="rect">
            <a:avLst/>
          </a:prstGeom>
        </p:spPr>
        <p:txBody>
          <a:bodyPr lIns="0" tIns="0" rIns="0" bIns="0" anchor="t">
            <a:normAutofit/>
          </a:bodyPr>
          <a:lstStyle>
            <a:lvl1pPr marL="0" indent="0" algn="l">
              <a:spcBef>
                <a:spcPts val="0"/>
              </a:spcBef>
              <a:buNone/>
              <a:defRPr sz="1440" i="1">
                <a:solidFill>
                  <a:srgbClr val="928B81"/>
                </a:solidFill>
                <a:latin typeface="Georgia"/>
                <a:cs typeface="Georgia"/>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endParaRPr lang="en-US" dirty="0"/>
          </a:p>
        </p:txBody>
      </p:sp>
      <p:pic>
        <p:nvPicPr>
          <p:cNvPr id="6"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8001" y="0"/>
            <a:ext cx="1763713" cy="1927860"/>
          </a:xfrm>
          <a:prstGeom prst="rect">
            <a:avLst/>
          </a:prstGeom>
        </p:spPr>
      </p:pic>
    </p:spTree>
    <p:extLst>
      <p:ext uri="{BB962C8B-B14F-4D97-AF65-F5344CB8AC3E}">
        <p14:creationId xmlns:p14="http://schemas.microsoft.com/office/powerpoint/2010/main" val="793942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ED3FD-4768-2F48-A9A7-54FF1E0B0E1F}"/>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1F10240C-1602-B34B-AAAD-EBD3116F95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DDCE922-234A-E84E-8503-384C5898ACD2}"/>
              </a:ext>
            </a:extLst>
          </p:cNvPr>
          <p:cNvSpPr>
            <a:spLocks noGrp="1"/>
          </p:cNvSpPr>
          <p:nvPr>
            <p:ph type="dt" sz="half" idx="10"/>
          </p:nvPr>
        </p:nvSpPr>
        <p:spPr/>
        <p:txBody>
          <a:bodyPr/>
          <a:lstStyle/>
          <a:p>
            <a:fld id="{4B491571-4B99-BF48-A5DF-A5B6BCCD515A}" type="datetime1">
              <a:rPr lang="fi-FI" smtClean="0"/>
              <a:t>27.5.2019</a:t>
            </a:fld>
            <a:endParaRPr lang="fi-FI"/>
          </a:p>
        </p:txBody>
      </p:sp>
      <p:sp>
        <p:nvSpPr>
          <p:cNvPr id="5" name="Footer Placeholder 4">
            <a:extLst>
              <a:ext uri="{FF2B5EF4-FFF2-40B4-BE49-F238E27FC236}">
                <a16:creationId xmlns:a16="http://schemas.microsoft.com/office/drawing/2014/main" id="{7DA35F80-8D3E-A14A-A4F3-9C72CE0619D9}"/>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8BD0E147-419C-D54A-B915-25B2B075B149}"/>
              </a:ext>
            </a:extLst>
          </p:cNvPr>
          <p:cNvSpPr>
            <a:spLocks noGrp="1"/>
          </p:cNvSpPr>
          <p:nvPr>
            <p:ph type="sldNum" sz="quarter" idx="12"/>
          </p:nvPr>
        </p:nvSpPr>
        <p:spPr/>
        <p:txBody>
          <a:bodyPr/>
          <a:lstStyle/>
          <a:p>
            <a:fld id="{2118596D-E48C-D646-8533-AB6BF36CA280}" type="slidenum">
              <a:rPr lang="fi-FI" smtClean="0"/>
              <a:t>‹#›</a:t>
            </a:fld>
            <a:endParaRPr lang="fi-FI"/>
          </a:p>
        </p:txBody>
      </p:sp>
    </p:spTree>
    <p:extLst>
      <p:ext uri="{BB962C8B-B14F-4D97-AF65-F5344CB8AC3E}">
        <p14:creationId xmlns:p14="http://schemas.microsoft.com/office/powerpoint/2010/main" val="1970858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5A3DB-D820-9B4B-B855-CF6EEDA6450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763BDFC7-18FC-E74A-9A16-1238A9E6013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2A9E27-241B-C649-A864-7262E4427802}"/>
              </a:ext>
            </a:extLst>
          </p:cNvPr>
          <p:cNvSpPr>
            <a:spLocks noGrp="1"/>
          </p:cNvSpPr>
          <p:nvPr>
            <p:ph type="dt" sz="half" idx="10"/>
          </p:nvPr>
        </p:nvSpPr>
        <p:spPr/>
        <p:txBody>
          <a:bodyPr/>
          <a:lstStyle/>
          <a:p>
            <a:fld id="{9FCE0A42-3BCC-3A49-B650-4FE8AC87C9B5}" type="datetime1">
              <a:rPr lang="fi-FI" smtClean="0"/>
              <a:t>27.5.2019</a:t>
            </a:fld>
            <a:endParaRPr lang="fi-FI"/>
          </a:p>
        </p:txBody>
      </p:sp>
      <p:sp>
        <p:nvSpPr>
          <p:cNvPr id="5" name="Footer Placeholder 4">
            <a:extLst>
              <a:ext uri="{FF2B5EF4-FFF2-40B4-BE49-F238E27FC236}">
                <a16:creationId xmlns:a16="http://schemas.microsoft.com/office/drawing/2014/main" id="{60FA45AC-9463-4342-B1F6-9E6B68ACAB67}"/>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FEF8BB86-B8E3-4445-AA3E-0A98DAE92F20}"/>
              </a:ext>
            </a:extLst>
          </p:cNvPr>
          <p:cNvSpPr>
            <a:spLocks noGrp="1"/>
          </p:cNvSpPr>
          <p:nvPr>
            <p:ph type="sldNum" sz="quarter" idx="12"/>
          </p:nvPr>
        </p:nvSpPr>
        <p:spPr/>
        <p:txBody>
          <a:bodyPr/>
          <a:lstStyle/>
          <a:p>
            <a:fld id="{2118596D-E48C-D646-8533-AB6BF36CA280}" type="slidenum">
              <a:rPr lang="fi-FI" smtClean="0"/>
              <a:t>‹#›</a:t>
            </a:fld>
            <a:endParaRPr lang="fi-FI"/>
          </a:p>
        </p:txBody>
      </p:sp>
    </p:spTree>
    <p:extLst>
      <p:ext uri="{BB962C8B-B14F-4D97-AF65-F5344CB8AC3E}">
        <p14:creationId xmlns:p14="http://schemas.microsoft.com/office/powerpoint/2010/main" val="291964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87ED-4C85-2B46-B3D7-8119A609F841}"/>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B3C73B10-444C-B64D-96CA-0BE591D9353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CAEA8020-4C37-8F41-837E-07B8DE5A47D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D2966D6D-E50C-904E-A411-6EBDDA3AADEB}"/>
              </a:ext>
            </a:extLst>
          </p:cNvPr>
          <p:cNvSpPr>
            <a:spLocks noGrp="1"/>
          </p:cNvSpPr>
          <p:nvPr>
            <p:ph type="dt" sz="half" idx="10"/>
          </p:nvPr>
        </p:nvSpPr>
        <p:spPr/>
        <p:txBody>
          <a:bodyPr/>
          <a:lstStyle/>
          <a:p>
            <a:fld id="{20A108A5-C505-AD4B-9603-4D5F3AFEC8E7}" type="datetime1">
              <a:rPr lang="fi-FI" smtClean="0"/>
              <a:t>27.5.2019</a:t>
            </a:fld>
            <a:endParaRPr lang="fi-FI"/>
          </a:p>
        </p:txBody>
      </p:sp>
      <p:sp>
        <p:nvSpPr>
          <p:cNvPr id="6" name="Footer Placeholder 5">
            <a:extLst>
              <a:ext uri="{FF2B5EF4-FFF2-40B4-BE49-F238E27FC236}">
                <a16:creationId xmlns:a16="http://schemas.microsoft.com/office/drawing/2014/main" id="{74B66078-EF89-9947-BFFB-0A9E3EDF75BA}"/>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0F8E7DB7-93B8-BF47-AC01-17444271AB5B}"/>
              </a:ext>
            </a:extLst>
          </p:cNvPr>
          <p:cNvSpPr>
            <a:spLocks noGrp="1"/>
          </p:cNvSpPr>
          <p:nvPr>
            <p:ph type="sldNum" sz="quarter" idx="12"/>
          </p:nvPr>
        </p:nvSpPr>
        <p:spPr/>
        <p:txBody>
          <a:bodyPr/>
          <a:lstStyle/>
          <a:p>
            <a:fld id="{2118596D-E48C-D646-8533-AB6BF36CA280}" type="slidenum">
              <a:rPr lang="fi-FI" smtClean="0"/>
              <a:t>‹#›</a:t>
            </a:fld>
            <a:endParaRPr lang="fi-FI"/>
          </a:p>
        </p:txBody>
      </p:sp>
    </p:spTree>
    <p:extLst>
      <p:ext uri="{BB962C8B-B14F-4D97-AF65-F5344CB8AC3E}">
        <p14:creationId xmlns:p14="http://schemas.microsoft.com/office/powerpoint/2010/main" val="302735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7A58-43BD-144D-BF87-763F18DD848E}"/>
              </a:ext>
            </a:extLst>
          </p:cNvPr>
          <p:cNvSpPr>
            <a:spLocks noGrp="1"/>
          </p:cNvSpPr>
          <p:nvPr>
            <p:ph type="title"/>
          </p:nvPr>
        </p:nvSpPr>
        <p:spPr>
          <a:xfrm>
            <a:off x="629841" y="365126"/>
            <a:ext cx="78867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8C42DEEC-46D9-1540-BFEE-12BA99E62E2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E6A30C4-7FAA-A043-A0D7-208023927B3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34ECE1BF-A794-7C4D-B2F3-60001D260B2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353EE26-8F99-F246-9986-96E49DE1BA11}"/>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3ACFEF2D-7A22-FF47-B2E7-56953B6D9756}"/>
              </a:ext>
            </a:extLst>
          </p:cNvPr>
          <p:cNvSpPr>
            <a:spLocks noGrp="1"/>
          </p:cNvSpPr>
          <p:nvPr>
            <p:ph type="dt" sz="half" idx="10"/>
          </p:nvPr>
        </p:nvSpPr>
        <p:spPr/>
        <p:txBody>
          <a:bodyPr/>
          <a:lstStyle/>
          <a:p>
            <a:fld id="{81FE4530-155D-F343-9402-B15C4BF951E5}" type="datetime1">
              <a:rPr lang="fi-FI" smtClean="0"/>
              <a:t>27.5.2019</a:t>
            </a:fld>
            <a:endParaRPr lang="fi-FI"/>
          </a:p>
        </p:txBody>
      </p:sp>
      <p:sp>
        <p:nvSpPr>
          <p:cNvPr id="8" name="Footer Placeholder 7">
            <a:extLst>
              <a:ext uri="{FF2B5EF4-FFF2-40B4-BE49-F238E27FC236}">
                <a16:creationId xmlns:a16="http://schemas.microsoft.com/office/drawing/2014/main" id="{828F66CF-D024-134A-B7E8-F17AC95BA648}"/>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5A293A73-C7ED-D049-BE23-B399F9DE62A9}"/>
              </a:ext>
            </a:extLst>
          </p:cNvPr>
          <p:cNvSpPr>
            <a:spLocks noGrp="1"/>
          </p:cNvSpPr>
          <p:nvPr>
            <p:ph type="sldNum" sz="quarter" idx="12"/>
          </p:nvPr>
        </p:nvSpPr>
        <p:spPr/>
        <p:txBody>
          <a:bodyPr/>
          <a:lstStyle/>
          <a:p>
            <a:fld id="{2118596D-E48C-D646-8533-AB6BF36CA280}" type="slidenum">
              <a:rPr lang="fi-FI" smtClean="0"/>
              <a:t>‹#›</a:t>
            </a:fld>
            <a:endParaRPr lang="fi-FI"/>
          </a:p>
        </p:txBody>
      </p:sp>
    </p:spTree>
    <p:extLst>
      <p:ext uri="{BB962C8B-B14F-4D97-AF65-F5344CB8AC3E}">
        <p14:creationId xmlns:p14="http://schemas.microsoft.com/office/powerpoint/2010/main" val="2667681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4788-603B-7A4C-9C2B-990A1B77DD2E}"/>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9FA6235B-AD10-634B-AD4D-246BEBA8070A}"/>
              </a:ext>
            </a:extLst>
          </p:cNvPr>
          <p:cNvSpPr>
            <a:spLocks noGrp="1"/>
          </p:cNvSpPr>
          <p:nvPr>
            <p:ph type="dt" sz="half" idx="10"/>
          </p:nvPr>
        </p:nvSpPr>
        <p:spPr/>
        <p:txBody>
          <a:bodyPr/>
          <a:lstStyle/>
          <a:p>
            <a:fld id="{06D188E3-B0D6-EE4A-8832-7F024120F277}" type="datetime1">
              <a:rPr lang="fi-FI" smtClean="0"/>
              <a:t>27.5.2019</a:t>
            </a:fld>
            <a:endParaRPr lang="fi-FI"/>
          </a:p>
        </p:txBody>
      </p:sp>
      <p:sp>
        <p:nvSpPr>
          <p:cNvPr id="4" name="Footer Placeholder 3">
            <a:extLst>
              <a:ext uri="{FF2B5EF4-FFF2-40B4-BE49-F238E27FC236}">
                <a16:creationId xmlns:a16="http://schemas.microsoft.com/office/drawing/2014/main" id="{546A013F-DA86-BA41-AC6C-F6B208EC5BD2}"/>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585353D0-33C4-4E42-81B1-6EEDD7174178}"/>
              </a:ext>
            </a:extLst>
          </p:cNvPr>
          <p:cNvSpPr>
            <a:spLocks noGrp="1"/>
          </p:cNvSpPr>
          <p:nvPr>
            <p:ph type="sldNum" sz="quarter" idx="12"/>
          </p:nvPr>
        </p:nvSpPr>
        <p:spPr/>
        <p:txBody>
          <a:bodyPr/>
          <a:lstStyle/>
          <a:p>
            <a:fld id="{2118596D-E48C-D646-8533-AB6BF36CA280}" type="slidenum">
              <a:rPr lang="fi-FI" smtClean="0"/>
              <a:t>‹#›</a:t>
            </a:fld>
            <a:endParaRPr lang="fi-FI"/>
          </a:p>
        </p:txBody>
      </p:sp>
    </p:spTree>
    <p:extLst>
      <p:ext uri="{BB962C8B-B14F-4D97-AF65-F5344CB8AC3E}">
        <p14:creationId xmlns:p14="http://schemas.microsoft.com/office/powerpoint/2010/main" val="1151482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1AE54E-E649-B544-B765-29D86A26DBA6}"/>
              </a:ext>
            </a:extLst>
          </p:cNvPr>
          <p:cNvSpPr>
            <a:spLocks noGrp="1"/>
          </p:cNvSpPr>
          <p:nvPr>
            <p:ph type="dt" sz="half" idx="10"/>
          </p:nvPr>
        </p:nvSpPr>
        <p:spPr/>
        <p:txBody>
          <a:bodyPr/>
          <a:lstStyle/>
          <a:p>
            <a:fld id="{AFF1CAE9-1071-E64C-A5C8-9C908F0468C2}" type="datetime1">
              <a:rPr lang="fi-FI" smtClean="0"/>
              <a:t>27.5.2019</a:t>
            </a:fld>
            <a:endParaRPr lang="fi-FI"/>
          </a:p>
        </p:txBody>
      </p:sp>
      <p:sp>
        <p:nvSpPr>
          <p:cNvPr id="3" name="Footer Placeholder 2">
            <a:extLst>
              <a:ext uri="{FF2B5EF4-FFF2-40B4-BE49-F238E27FC236}">
                <a16:creationId xmlns:a16="http://schemas.microsoft.com/office/drawing/2014/main" id="{519AE3C2-80FA-9642-97E6-431CF103FAD2}"/>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08C11EB4-3B5D-A043-807D-2996AE32B40D}"/>
              </a:ext>
            </a:extLst>
          </p:cNvPr>
          <p:cNvSpPr>
            <a:spLocks noGrp="1"/>
          </p:cNvSpPr>
          <p:nvPr>
            <p:ph type="sldNum" sz="quarter" idx="12"/>
          </p:nvPr>
        </p:nvSpPr>
        <p:spPr/>
        <p:txBody>
          <a:bodyPr/>
          <a:lstStyle/>
          <a:p>
            <a:fld id="{2118596D-E48C-D646-8533-AB6BF36CA280}" type="slidenum">
              <a:rPr lang="fi-FI" smtClean="0"/>
              <a:t>‹#›</a:t>
            </a:fld>
            <a:endParaRPr lang="fi-FI"/>
          </a:p>
        </p:txBody>
      </p:sp>
    </p:spTree>
    <p:extLst>
      <p:ext uri="{BB962C8B-B14F-4D97-AF65-F5344CB8AC3E}">
        <p14:creationId xmlns:p14="http://schemas.microsoft.com/office/powerpoint/2010/main" val="2501167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2E80-5CAF-EC40-9813-8A859F20330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2D32B4D3-37DB-FD48-B479-F6B3E3C5BA9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443F5838-8FB1-8143-B162-1862C70E636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67F86D4-1D57-2948-B11E-BCEC01A6B2F9}"/>
              </a:ext>
            </a:extLst>
          </p:cNvPr>
          <p:cNvSpPr>
            <a:spLocks noGrp="1"/>
          </p:cNvSpPr>
          <p:nvPr>
            <p:ph type="dt" sz="half" idx="10"/>
          </p:nvPr>
        </p:nvSpPr>
        <p:spPr/>
        <p:txBody>
          <a:bodyPr/>
          <a:lstStyle/>
          <a:p>
            <a:fld id="{07F86B46-36ED-904E-954F-CF6B8F2E3ADA}" type="datetime1">
              <a:rPr lang="fi-FI" smtClean="0"/>
              <a:t>27.5.2019</a:t>
            </a:fld>
            <a:endParaRPr lang="fi-FI"/>
          </a:p>
        </p:txBody>
      </p:sp>
      <p:sp>
        <p:nvSpPr>
          <p:cNvPr id="6" name="Footer Placeholder 5">
            <a:extLst>
              <a:ext uri="{FF2B5EF4-FFF2-40B4-BE49-F238E27FC236}">
                <a16:creationId xmlns:a16="http://schemas.microsoft.com/office/drawing/2014/main" id="{DB9B50B3-14C0-C344-BCF3-25FB377B3B82}"/>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02D850C4-AAB7-4549-9F3A-F0AA7B87D067}"/>
              </a:ext>
            </a:extLst>
          </p:cNvPr>
          <p:cNvSpPr>
            <a:spLocks noGrp="1"/>
          </p:cNvSpPr>
          <p:nvPr>
            <p:ph type="sldNum" sz="quarter" idx="12"/>
          </p:nvPr>
        </p:nvSpPr>
        <p:spPr/>
        <p:txBody>
          <a:bodyPr/>
          <a:lstStyle/>
          <a:p>
            <a:fld id="{2118596D-E48C-D646-8533-AB6BF36CA280}" type="slidenum">
              <a:rPr lang="fi-FI" smtClean="0"/>
              <a:t>‹#›</a:t>
            </a:fld>
            <a:endParaRPr lang="fi-FI"/>
          </a:p>
        </p:txBody>
      </p:sp>
    </p:spTree>
    <p:extLst>
      <p:ext uri="{BB962C8B-B14F-4D97-AF65-F5344CB8AC3E}">
        <p14:creationId xmlns:p14="http://schemas.microsoft.com/office/powerpoint/2010/main" val="2675007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A4F91-2D55-E047-A5CD-E78FA57124F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7CB4998A-4D64-AA43-A7D0-85A019846F5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fi-FI"/>
          </a:p>
        </p:txBody>
      </p:sp>
      <p:sp>
        <p:nvSpPr>
          <p:cNvPr id="4" name="Text Placeholder 3">
            <a:extLst>
              <a:ext uri="{FF2B5EF4-FFF2-40B4-BE49-F238E27FC236}">
                <a16:creationId xmlns:a16="http://schemas.microsoft.com/office/drawing/2014/main" id="{1D296F08-D9DA-784C-95F1-67C8D449237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927E94B-0B97-4C48-AEFB-741E2C4EE61D}"/>
              </a:ext>
            </a:extLst>
          </p:cNvPr>
          <p:cNvSpPr>
            <a:spLocks noGrp="1"/>
          </p:cNvSpPr>
          <p:nvPr>
            <p:ph type="dt" sz="half" idx="10"/>
          </p:nvPr>
        </p:nvSpPr>
        <p:spPr/>
        <p:txBody>
          <a:bodyPr/>
          <a:lstStyle/>
          <a:p>
            <a:fld id="{EBBE2840-676D-704F-BDA5-7635D862E7A7}" type="datetime1">
              <a:rPr lang="fi-FI" smtClean="0"/>
              <a:t>27.5.2019</a:t>
            </a:fld>
            <a:endParaRPr lang="fi-FI"/>
          </a:p>
        </p:txBody>
      </p:sp>
      <p:sp>
        <p:nvSpPr>
          <p:cNvPr id="6" name="Footer Placeholder 5">
            <a:extLst>
              <a:ext uri="{FF2B5EF4-FFF2-40B4-BE49-F238E27FC236}">
                <a16:creationId xmlns:a16="http://schemas.microsoft.com/office/drawing/2014/main" id="{93CDEE5B-B337-E042-ADED-7136C5D491F7}"/>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F270EC59-B8B6-CB48-8A87-1F9F09A500A7}"/>
              </a:ext>
            </a:extLst>
          </p:cNvPr>
          <p:cNvSpPr>
            <a:spLocks noGrp="1"/>
          </p:cNvSpPr>
          <p:nvPr>
            <p:ph type="sldNum" sz="quarter" idx="12"/>
          </p:nvPr>
        </p:nvSpPr>
        <p:spPr/>
        <p:txBody>
          <a:bodyPr/>
          <a:lstStyle/>
          <a:p>
            <a:fld id="{2118596D-E48C-D646-8533-AB6BF36CA280}" type="slidenum">
              <a:rPr lang="fi-FI" smtClean="0"/>
              <a:t>‹#›</a:t>
            </a:fld>
            <a:endParaRPr lang="fi-FI"/>
          </a:p>
        </p:txBody>
      </p:sp>
    </p:spTree>
    <p:extLst>
      <p:ext uri="{BB962C8B-B14F-4D97-AF65-F5344CB8AC3E}">
        <p14:creationId xmlns:p14="http://schemas.microsoft.com/office/powerpoint/2010/main" val="73583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CB2B0-38D8-2740-A67F-EB9EF6BB0B5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fi-FI" dirty="0"/>
          </a:p>
        </p:txBody>
      </p:sp>
      <p:sp>
        <p:nvSpPr>
          <p:cNvPr id="3" name="Text Placeholder 2">
            <a:extLst>
              <a:ext uri="{FF2B5EF4-FFF2-40B4-BE49-F238E27FC236}">
                <a16:creationId xmlns:a16="http://schemas.microsoft.com/office/drawing/2014/main" id="{3F4B623C-BB29-2048-B176-5A06FED5D7B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Date Placeholder 3">
            <a:extLst>
              <a:ext uri="{FF2B5EF4-FFF2-40B4-BE49-F238E27FC236}">
                <a16:creationId xmlns:a16="http://schemas.microsoft.com/office/drawing/2014/main" id="{428D08E0-458D-754B-AF25-94AAC7E0AFB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b="0" i="0">
                <a:solidFill>
                  <a:schemeClr val="tx1">
                    <a:tint val="75000"/>
                  </a:schemeClr>
                </a:solidFill>
                <a:latin typeface="Helvetica Neue" panose="02000503000000020004" pitchFamily="2" charset="0"/>
              </a:defRPr>
            </a:lvl1pPr>
          </a:lstStyle>
          <a:p>
            <a:fld id="{AE26E308-749F-9A47-91BB-4E183F7D823A}" type="datetime1">
              <a:rPr lang="fi-FI" smtClean="0"/>
              <a:t>27.5.2019</a:t>
            </a:fld>
            <a:endParaRPr lang="fi-FI" dirty="0"/>
          </a:p>
        </p:txBody>
      </p:sp>
      <p:sp>
        <p:nvSpPr>
          <p:cNvPr id="5" name="Footer Placeholder 4">
            <a:extLst>
              <a:ext uri="{FF2B5EF4-FFF2-40B4-BE49-F238E27FC236}">
                <a16:creationId xmlns:a16="http://schemas.microsoft.com/office/drawing/2014/main" id="{5E9A6D6B-8629-CB48-AB3F-0145702C24F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b="0" i="0">
                <a:solidFill>
                  <a:schemeClr val="tx1">
                    <a:tint val="75000"/>
                  </a:schemeClr>
                </a:solidFill>
                <a:latin typeface="Helvetica Neue" panose="02000503000000020004" pitchFamily="2" charset="0"/>
              </a:defRPr>
            </a:lvl1pPr>
          </a:lstStyle>
          <a:p>
            <a:endParaRPr lang="fi-FI" dirty="0"/>
          </a:p>
        </p:txBody>
      </p:sp>
      <p:sp>
        <p:nvSpPr>
          <p:cNvPr id="6" name="Slide Number Placeholder 5">
            <a:extLst>
              <a:ext uri="{FF2B5EF4-FFF2-40B4-BE49-F238E27FC236}">
                <a16:creationId xmlns:a16="http://schemas.microsoft.com/office/drawing/2014/main" id="{C9C33012-54F9-3745-914C-1468F49B448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b="0" i="0">
                <a:solidFill>
                  <a:schemeClr val="tx1">
                    <a:tint val="75000"/>
                  </a:schemeClr>
                </a:solidFill>
                <a:latin typeface="Helvetica Neue" panose="02000503000000020004" pitchFamily="2" charset="0"/>
              </a:defRPr>
            </a:lvl1pPr>
          </a:lstStyle>
          <a:p>
            <a:fld id="{2118596D-E48C-D646-8533-AB6BF36CA280}" type="slidenum">
              <a:rPr lang="fi-FI" smtClean="0"/>
              <a:pPr/>
              <a:t>‹#›</a:t>
            </a:fld>
            <a:endParaRPr lang="fi-FI" dirty="0"/>
          </a:p>
        </p:txBody>
      </p:sp>
    </p:spTree>
    <p:extLst>
      <p:ext uri="{BB962C8B-B14F-4D97-AF65-F5344CB8AC3E}">
        <p14:creationId xmlns:p14="http://schemas.microsoft.com/office/powerpoint/2010/main" val="3356667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Lst>
  <p:hf hdr="0" ftr="0" dt="0"/>
  <p:txStyles>
    <p:titleStyle>
      <a:lvl1pPr algn="l" defTabSz="685800" rtl="0" eaLnBrk="1" latinLnBrk="0" hangingPunct="1">
        <a:lnSpc>
          <a:spcPct val="90000"/>
        </a:lnSpc>
        <a:spcBef>
          <a:spcPct val="0"/>
        </a:spcBef>
        <a:buNone/>
        <a:defRPr sz="3300" b="1" i="0" kern="1200">
          <a:solidFill>
            <a:schemeClr val="tx1"/>
          </a:solidFill>
          <a:latin typeface="Space Mono" panose="02000509040000020004" pitchFamily="49"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Helvetica Neue" panose="02000503000000020004"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Helvetica Neue" panose="02000503000000020004"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Helvetica Neue" panose="02000503000000020004"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panose="02000503000000020004"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panose="02000503000000020004"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i-FI"/>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data.worldbank.org/sites/default/files/wdi15-sec1-map-wld41450.pdf" TargetMode="External"/><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6.jpe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unequalscenes.com/mumbai"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hyperlink" Target="mailto:Sini.numminen@aalto.fi"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466A46-6263-9B4B-AAEE-0611829C38E2}"/>
              </a:ext>
            </a:extLst>
          </p:cNvPr>
          <p:cNvSpPr>
            <a:spLocks noGrp="1"/>
          </p:cNvSpPr>
          <p:nvPr>
            <p:ph type="sldNum" sz="quarter" idx="12"/>
          </p:nvPr>
        </p:nvSpPr>
        <p:spPr/>
        <p:txBody>
          <a:bodyPr/>
          <a:lstStyle/>
          <a:p>
            <a:fld id="{2118596D-E48C-D646-8533-AB6BF36CA280}" type="slidenum">
              <a:rPr lang="fi-FI" smtClean="0"/>
              <a:t>1</a:t>
            </a:fld>
            <a:endParaRPr lang="fi-FI"/>
          </a:p>
        </p:txBody>
      </p:sp>
      <p:pic>
        <p:nvPicPr>
          <p:cNvPr id="4" name="Picture 3">
            <a:extLst>
              <a:ext uri="{FF2B5EF4-FFF2-40B4-BE49-F238E27FC236}">
                <a16:creationId xmlns:a16="http://schemas.microsoft.com/office/drawing/2014/main" id="{3C9978A8-6159-F942-9E49-5DA949850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857250"/>
            <a:ext cx="5143500" cy="5143500"/>
          </a:xfrm>
          <a:prstGeom prst="rect">
            <a:avLst/>
          </a:prstGeom>
        </p:spPr>
      </p:pic>
      <p:pic>
        <p:nvPicPr>
          <p:cNvPr id="6" name="Picture 5">
            <a:extLst>
              <a:ext uri="{FF2B5EF4-FFF2-40B4-BE49-F238E27FC236}">
                <a16:creationId xmlns:a16="http://schemas.microsoft.com/office/drawing/2014/main" id="{3C9978A8-6159-F942-9E49-5DA949850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352" y="857250"/>
            <a:ext cx="5143500" cy="5143500"/>
          </a:xfrm>
          <a:prstGeom prst="rect">
            <a:avLst/>
          </a:prstGeom>
        </p:spPr>
      </p:pic>
      <p:pic>
        <p:nvPicPr>
          <p:cNvPr id="7" name="Picture 6">
            <a:extLst>
              <a:ext uri="{FF2B5EF4-FFF2-40B4-BE49-F238E27FC236}">
                <a16:creationId xmlns:a16="http://schemas.microsoft.com/office/drawing/2014/main" id="{3C9978A8-6159-F942-9E49-5DA949850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52" y="857250"/>
            <a:ext cx="5143500" cy="5143500"/>
          </a:xfrm>
          <a:prstGeom prst="rect">
            <a:avLst/>
          </a:prstGeom>
        </p:spPr>
      </p:pic>
    </p:spTree>
    <p:extLst>
      <p:ext uri="{BB962C8B-B14F-4D97-AF65-F5344CB8AC3E}">
        <p14:creationId xmlns:p14="http://schemas.microsoft.com/office/powerpoint/2010/main" val="3993738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05" y="1252665"/>
            <a:ext cx="8957190" cy="4201158"/>
          </a:xfrm>
          <a:prstGeom prst="rect">
            <a:avLst/>
          </a:prstGeom>
        </p:spPr>
      </p:pic>
      <p:sp>
        <p:nvSpPr>
          <p:cNvPr id="5" name="TextBox 4">
            <a:extLst>
              <a:ext uri="{FF2B5EF4-FFF2-40B4-BE49-F238E27FC236}">
                <a16:creationId xmlns:a16="http://schemas.microsoft.com/office/drawing/2014/main" id="{381E4210-E465-0241-A6DD-13EA8F8C75BD}"/>
              </a:ext>
            </a:extLst>
          </p:cNvPr>
          <p:cNvSpPr txBox="1"/>
          <p:nvPr/>
        </p:nvSpPr>
        <p:spPr>
          <a:xfrm>
            <a:off x="4882394" y="5619466"/>
            <a:ext cx="4354322" cy="415498"/>
          </a:xfrm>
          <a:prstGeom prst="rect">
            <a:avLst/>
          </a:prstGeom>
          <a:noFill/>
        </p:spPr>
        <p:txBody>
          <a:bodyPr wrap="square" lIns="0" tIns="0" rIns="0" bIns="0" rtlCol="0">
            <a:spAutoFit/>
          </a:bodyPr>
          <a:lstStyle/>
          <a:p>
            <a:r>
              <a:rPr lang="en-US" sz="900" dirty="0" err="1" smtClean="0">
                <a:latin typeface="Space Mono" panose="02000509040000020004"/>
              </a:rPr>
              <a:t>Kuva</a:t>
            </a:r>
            <a:r>
              <a:rPr lang="en-US" sz="900" dirty="0" smtClean="0">
                <a:latin typeface="Space Mono" panose="02000509040000020004"/>
              </a:rPr>
              <a:t>: World </a:t>
            </a:r>
            <a:r>
              <a:rPr lang="en-US" sz="900" dirty="0">
                <a:latin typeface="Space Mono" panose="02000509040000020004"/>
              </a:rPr>
              <a:t>Bank, 2015. The poverty headcount ratio at $1.25 a day. URL: </a:t>
            </a:r>
            <a:r>
              <a:rPr lang="en-US" sz="900" dirty="0">
                <a:latin typeface="Space Mono" panose="02000509040000020004"/>
                <a:hlinkClick r:id="rId3"/>
              </a:rPr>
              <a:t>http://</a:t>
            </a:r>
            <a:r>
              <a:rPr lang="en-US" sz="900" dirty="0" smtClean="0">
                <a:latin typeface="Space Mono" panose="02000509040000020004"/>
                <a:hlinkClick r:id="rId3"/>
              </a:rPr>
              <a:t>data.worldbank.org/sites/default/files/wdi15-sec1-map-wld41450.pdf</a:t>
            </a:r>
            <a:r>
              <a:rPr lang="en-US" sz="900" dirty="0" smtClean="0">
                <a:latin typeface="Space Mono" panose="02000509040000020004"/>
              </a:rPr>
              <a:t> (</a:t>
            </a:r>
            <a:r>
              <a:rPr lang="en-US" sz="900" dirty="0" err="1" smtClean="0">
                <a:latin typeface="Space Mono" panose="02000509040000020004"/>
              </a:rPr>
              <a:t>viitattu</a:t>
            </a:r>
            <a:r>
              <a:rPr lang="en-US" sz="900" dirty="0" smtClean="0">
                <a:latin typeface="Space Mono" panose="02000509040000020004"/>
              </a:rPr>
              <a:t> 15.1.2015)</a:t>
            </a:r>
            <a:endParaRPr lang="en-GB" sz="900" dirty="0">
              <a:latin typeface="Space Mono" panose="02000509040000020004"/>
            </a:endParaRPr>
          </a:p>
        </p:txBody>
      </p:sp>
      <p:sp>
        <p:nvSpPr>
          <p:cNvPr id="6" name="Slide Number Placeholder 1">
            <a:extLst>
              <a:ext uri="{FF2B5EF4-FFF2-40B4-BE49-F238E27FC236}">
                <a16:creationId xmlns:a16="http://schemas.microsoft.com/office/drawing/2014/main" id="{E918B458-0B64-DA48-8A6D-D725A32576FF}"/>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10</a:t>
            </a:fld>
            <a:endParaRPr lang="fi-FI"/>
          </a:p>
        </p:txBody>
      </p:sp>
    </p:spTree>
    <p:extLst>
      <p:ext uri="{BB962C8B-B14F-4D97-AF65-F5344CB8AC3E}">
        <p14:creationId xmlns:p14="http://schemas.microsoft.com/office/powerpoint/2010/main" val="1528079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C57FCF-BDE4-F242-A188-62D8F404B476}"/>
              </a:ext>
            </a:extLst>
          </p:cNvPr>
          <p:cNvSpPr/>
          <p:nvPr/>
        </p:nvSpPr>
        <p:spPr>
          <a:xfrm>
            <a:off x="1" y="677917"/>
            <a:ext cx="4586368" cy="53228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sp>
        <p:nvSpPr>
          <p:cNvPr id="16" name="Rectangle 15">
            <a:extLst>
              <a:ext uri="{FF2B5EF4-FFF2-40B4-BE49-F238E27FC236}">
                <a16:creationId xmlns:a16="http://schemas.microsoft.com/office/drawing/2014/main" id="{B2E4A4FC-3149-B149-BC4F-4A0D186D75F7}"/>
              </a:ext>
            </a:extLst>
          </p:cNvPr>
          <p:cNvSpPr/>
          <p:nvPr/>
        </p:nvSpPr>
        <p:spPr>
          <a:xfrm>
            <a:off x="4626766" y="677917"/>
            <a:ext cx="4517234" cy="53228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pic>
        <p:nvPicPr>
          <p:cNvPr id="12" name="Picture 11">
            <a:extLst>
              <a:ext uri="{FF2B5EF4-FFF2-40B4-BE49-F238E27FC236}">
                <a16:creationId xmlns:a16="http://schemas.microsoft.com/office/drawing/2014/main" id="{DFE84F49-D368-934E-9439-0D7818872EE5}"/>
              </a:ext>
            </a:extLst>
          </p:cNvPr>
          <p:cNvPicPr>
            <a:picLocks noChangeAspect="1"/>
          </p:cNvPicPr>
          <p:nvPr/>
        </p:nvPicPr>
        <p:blipFill rotWithShape="1">
          <a:blip r:embed="rId2">
            <a:extLst>
              <a:ext uri="{28A0092B-C50C-407E-A947-70E740481C1C}">
                <a14:useLocalDpi xmlns:a14="http://schemas.microsoft.com/office/drawing/2010/main" val="0"/>
              </a:ext>
            </a:extLst>
          </a:blip>
          <a:srcRect b="-501"/>
          <a:stretch/>
        </p:blipFill>
        <p:spPr>
          <a:xfrm>
            <a:off x="142882" y="851338"/>
            <a:ext cx="4075456" cy="4928122"/>
          </a:xfrm>
          <a:prstGeom prst="rect">
            <a:avLst/>
          </a:prstGeom>
        </p:spPr>
      </p:pic>
      <p:pic>
        <p:nvPicPr>
          <p:cNvPr id="13" name="Picture 12">
            <a:extLst>
              <a:ext uri="{FF2B5EF4-FFF2-40B4-BE49-F238E27FC236}">
                <a16:creationId xmlns:a16="http://schemas.microsoft.com/office/drawing/2014/main" id="{D7770972-4997-F546-9D26-925D3521D52C}"/>
              </a:ext>
            </a:extLst>
          </p:cNvPr>
          <p:cNvPicPr>
            <a:picLocks noChangeAspect="1"/>
          </p:cNvPicPr>
          <p:nvPr/>
        </p:nvPicPr>
        <p:blipFill rotWithShape="1">
          <a:blip r:embed="rId3">
            <a:extLst>
              <a:ext uri="{28A0092B-C50C-407E-A947-70E740481C1C}">
                <a14:useLocalDpi xmlns:a14="http://schemas.microsoft.com/office/drawing/2010/main" val="0"/>
              </a:ext>
            </a:extLst>
          </a:blip>
          <a:srcRect t="-472"/>
          <a:stretch/>
        </p:blipFill>
        <p:spPr>
          <a:xfrm rot="5400000">
            <a:off x="4419162" y="1441719"/>
            <a:ext cx="4892045" cy="3688703"/>
          </a:xfrm>
          <a:prstGeom prst="rect">
            <a:avLst/>
          </a:prstGeom>
        </p:spPr>
      </p:pic>
      <p:sp>
        <p:nvSpPr>
          <p:cNvPr id="14" name="TextBox 13">
            <a:extLst>
              <a:ext uri="{FF2B5EF4-FFF2-40B4-BE49-F238E27FC236}">
                <a16:creationId xmlns:a16="http://schemas.microsoft.com/office/drawing/2014/main" id="{7AFF4D0B-9DAD-8541-A52A-926EC9775E89}"/>
              </a:ext>
            </a:extLst>
          </p:cNvPr>
          <p:cNvSpPr txBox="1"/>
          <p:nvPr/>
        </p:nvSpPr>
        <p:spPr>
          <a:xfrm>
            <a:off x="5020835" y="5786305"/>
            <a:ext cx="2483784" cy="126958"/>
          </a:xfrm>
          <a:prstGeom prst="rect">
            <a:avLst/>
          </a:prstGeom>
          <a:noFill/>
        </p:spPr>
        <p:txBody>
          <a:bodyPr wrap="square" lIns="0" tIns="0" rIns="0" bIns="0" rtlCol="0">
            <a:spAutoFit/>
          </a:bodyPr>
          <a:lstStyle/>
          <a:p>
            <a:r>
              <a:rPr lang="fi-FI" sz="825" i="1" dirty="0">
                <a:latin typeface="Helvetica Neue Thin" panose="020B0403020202020204" pitchFamily="34" charset="0"/>
                <a:ea typeface="Helvetica Neue Thin" panose="020B0403020202020204" pitchFamily="34" charset="0"/>
              </a:rPr>
              <a:t>Kuva: Sini Numminen 2016, </a:t>
            </a:r>
            <a:r>
              <a:rPr lang="fi-FI" sz="825" i="1" dirty="0" err="1">
                <a:latin typeface="Helvetica Neue Thin" panose="020B0403020202020204" pitchFamily="34" charset="0"/>
                <a:ea typeface="Helvetica Neue Thin" panose="020B0403020202020204" pitchFamily="34" charset="0"/>
              </a:rPr>
              <a:t>Uttar</a:t>
            </a:r>
            <a:r>
              <a:rPr lang="fi-FI" sz="825" i="1" dirty="0">
                <a:latin typeface="Helvetica Neue Thin" panose="020B0403020202020204" pitchFamily="34" charset="0"/>
                <a:ea typeface="Helvetica Neue Thin" panose="020B0403020202020204" pitchFamily="34" charset="0"/>
              </a:rPr>
              <a:t> </a:t>
            </a:r>
            <a:r>
              <a:rPr lang="fi-FI" sz="825" i="1" dirty="0" err="1">
                <a:latin typeface="Helvetica Neue Thin" panose="020B0403020202020204" pitchFamily="34" charset="0"/>
                <a:ea typeface="Helvetica Neue Thin" panose="020B0403020202020204" pitchFamily="34" charset="0"/>
              </a:rPr>
              <a:t>Pradesh</a:t>
            </a:r>
            <a:r>
              <a:rPr lang="fi-FI" sz="825" i="1" dirty="0">
                <a:latin typeface="Helvetica Neue Thin" panose="020B0403020202020204" pitchFamily="34" charset="0"/>
                <a:ea typeface="Helvetica Neue Thin" panose="020B0403020202020204" pitchFamily="34" charset="0"/>
              </a:rPr>
              <a:t>, Intia</a:t>
            </a:r>
          </a:p>
        </p:txBody>
      </p:sp>
      <p:sp>
        <p:nvSpPr>
          <p:cNvPr id="15" name="TextBox 14">
            <a:extLst>
              <a:ext uri="{FF2B5EF4-FFF2-40B4-BE49-F238E27FC236}">
                <a16:creationId xmlns:a16="http://schemas.microsoft.com/office/drawing/2014/main" id="{684CDB54-BCD3-6646-9CEA-4FA90C1882F9}"/>
              </a:ext>
            </a:extLst>
          </p:cNvPr>
          <p:cNvSpPr txBox="1"/>
          <p:nvPr/>
        </p:nvSpPr>
        <p:spPr>
          <a:xfrm>
            <a:off x="145426" y="5783223"/>
            <a:ext cx="2483784" cy="126958"/>
          </a:xfrm>
          <a:prstGeom prst="rect">
            <a:avLst/>
          </a:prstGeom>
          <a:noFill/>
        </p:spPr>
        <p:txBody>
          <a:bodyPr wrap="square" lIns="0" tIns="0" rIns="0" bIns="0" rtlCol="0">
            <a:spAutoFit/>
          </a:bodyPr>
          <a:lstStyle/>
          <a:p>
            <a:r>
              <a:rPr lang="fi-FI" sz="825" i="1" dirty="0">
                <a:latin typeface="Helvetica Neue Thin" panose="020B0403020202020204" pitchFamily="34" charset="0"/>
                <a:ea typeface="Helvetica Neue Thin" panose="020B0403020202020204" pitchFamily="34" charset="0"/>
              </a:rPr>
              <a:t>Kuva: Jorma Poutanen</a:t>
            </a:r>
          </a:p>
        </p:txBody>
      </p:sp>
      <p:sp>
        <p:nvSpPr>
          <p:cNvPr id="3" name="Rectangle 2">
            <a:extLst>
              <a:ext uri="{FF2B5EF4-FFF2-40B4-BE49-F238E27FC236}">
                <a16:creationId xmlns:a16="http://schemas.microsoft.com/office/drawing/2014/main" id="{EED2F541-37CC-D649-A027-9FB9F0DC047F}"/>
              </a:ext>
            </a:extLst>
          </p:cNvPr>
          <p:cNvSpPr/>
          <p:nvPr/>
        </p:nvSpPr>
        <p:spPr>
          <a:xfrm>
            <a:off x="157655" y="1050691"/>
            <a:ext cx="4060683" cy="65445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solidFill>
                <a:schemeClr val="tx1"/>
              </a:solidFill>
            </a:endParaRPr>
          </a:p>
        </p:txBody>
      </p:sp>
      <p:sp>
        <p:nvSpPr>
          <p:cNvPr id="6" name="Text Placeholder 5">
            <a:extLst>
              <a:ext uri="{FF2B5EF4-FFF2-40B4-BE49-F238E27FC236}">
                <a16:creationId xmlns:a16="http://schemas.microsoft.com/office/drawing/2014/main" id="{CAA9B059-CB4E-C54F-A54E-97C6F7C68217}"/>
              </a:ext>
            </a:extLst>
          </p:cNvPr>
          <p:cNvSpPr>
            <a:spLocks noGrp="1"/>
          </p:cNvSpPr>
          <p:nvPr>
            <p:ph type="body" idx="1"/>
          </p:nvPr>
        </p:nvSpPr>
        <p:spPr>
          <a:xfrm>
            <a:off x="564985" y="781395"/>
            <a:ext cx="3319803" cy="878101"/>
          </a:xfrm>
        </p:spPr>
        <p:txBody>
          <a:bodyPr>
            <a:noAutofit/>
          </a:bodyPr>
          <a:lstStyle/>
          <a:p>
            <a:pPr algn="ctr"/>
            <a:r>
              <a:rPr lang="fi-FI" sz="1200" b="0" dirty="0"/>
              <a:t>Pysyvä ja toimiva energiainfrastruktuuri, josta asiakkaat saavat energiaa 24 tuntia päivässä joka päivä</a:t>
            </a:r>
          </a:p>
        </p:txBody>
      </p:sp>
      <p:sp>
        <p:nvSpPr>
          <p:cNvPr id="17" name="Rectangle 16">
            <a:extLst>
              <a:ext uri="{FF2B5EF4-FFF2-40B4-BE49-F238E27FC236}">
                <a16:creationId xmlns:a16="http://schemas.microsoft.com/office/drawing/2014/main" id="{5BDB8064-BEBC-A740-B5FB-B478148EB29E}"/>
              </a:ext>
            </a:extLst>
          </p:cNvPr>
          <p:cNvSpPr/>
          <p:nvPr/>
        </p:nvSpPr>
        <p:spPr>
          <a:xfrm>
            <a:off x="5020833" y="1045720"/>
            <a:ext cx="3673609" cy="648454"/>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solidFill>
                <a:schemeClr val="tx1"/>
              </a:solidFill>
            </a:endParaRPr>
          </a:p>
        </p:txBody>
      </p:sp>
      <p:sp>
        <p:nvSpPr>
          <p:cNvPr id="8" name="Text Placeholder 7">
            <a:extLst>
              <a:ext uri="{FF2B5EF4-FFF2-40B4-BE49-F238E27FC236}">
                <a16:creationId xmlns:a16="http://schemas.microsoft.com/office/drawing/2014/main" id="{B1B50512-875A-604E-AD1B-22CC49767E37}"/>
              </a:ext>
            </a:extLst>
          </p:cNvPr>
          <p:cNvSpPr>
            <a:spLocks noGrp="1"/>
          </p:cNvSpPr>
          <p:nvPr>
            <p:ph type="body" sz="quarter" idx="3"/>
          </p:nvPr>
        </p:nvSpPr>
        <p:spPr>
          <a:xfrm>
            <a:off x="5111573" y="1124406"/>
            <a:ext cx="3074428" cy="471380"/>
          </a:xfrm>
        </p:spPr>
        <p:txBody>
          <a:bodyPr>
            <a:normAutofit fontScale="85000" lnSpcReduction="10000"/>
          </a:bodyPr>
          <a:lstStyle/>
          <a:p>
            <a:pPr algn="ctr"/>
            <a:r>
              <a:rPr lang="fi-FI" sz="1350" b="0" dirty="0"/>
              <a:t>Pysyviä ja toimivia energiainfrastruktuureja ei ole tai ne toimivat heikosti. </a:t>
            </a:r>
          </a:p>
        </p:txBody>
      </p:sp>
      <p:sp>
        <p:nvSpPr>
          <p:cNvPr id="18" name="Slide Number Placeholder 1">
            <a:extLst>
              <a:ext uri="{FF2B5EF4-FFF2-40B4-BE49-F238E27FC236}">
                <a16:creationId xmlns:a16="http://schemas.microsoft.com/office/drawing/2014/main" id="{FACABE57-4A3A-1F4A-97ED-D93E7C4558BC}"/>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11</a:t>
            </a:fld>
            <a:endParaRPr lang="fi-FI"/>
          </a:p>
        </p:txBody>
      </p:sp>
    </p:spTree>
    <p:extLst>
      <p:ext uri="{BB962C8B-B14F-4D97-AF65-F5344CB8AC3E}">
        <p14:creationId xmlns:p14="http://schemas.microsoft.com/office/powerpoint/2010/main" val="1823222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C57FCF-BDE4-F242-A188-62D8F404B476}"/>
              </a:ext>
            </a:extLst>
          </p:cNvPr>
          <p:cNvSpPr/>
          <p:nvPr/>
        </p:nvSpPr>
        <p:spPr>
          <a:xfrm>
            <a:off x="-101599" y="596901"/>
            <a:ext cx="4599782" cy="54038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sp>
        <p:nvSpPr>
          <p:cNvPr id="16" name="Rectangle 15">
            <a:extLst>
              <a:ext uri="{FF2B5EF4-FFF2-40B4-BE49-F238E27FC236}">
                <a16:creationId xmlns:a16="http://schemas.microsoft.com/office/drawing/2014/main" id="{B2E4A4FC-3149-B149-BC4F-4A0D186D75F7}"/>
              </a:ext>
            </a:extLst>
          </p:cNvPr>
          <p:cNvSpPr/>
          <p:nvPr/>
        </p:nvSpPr>
        <p:spPr>
          <a:xfrm>
            <a:off x="4626766" y="596901"/>
            <a:ext cx="4517234" cy="54038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pic>
        <p:nvPicPr>
          <p:cNvPr id="12" name="Picture 11">
            <a:extLst>
              <a:ext uri="{FF2B5EF4-FFF2-40B4-BE49-F238E27FC236}">
                <a16:creationId xmlns:a16="http://schemas.microsoft.com/office/drawing/2014/main" id="{DFE84F49-D368-934E-9439-0D7818872EE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9866" y="787555"/>
            <a:ext cx="4048172" cy="4565498"/>
          </a:xfrm>
          <a:prstGeom prst="rect">
            <a:avLst/>
          </a:prstGeom>
        </p:spPr>
      </p:pic>
      <p:sp>
        <p:nvSpPr>
          <p:cNvPr id="15" name="TextBox 14">
            <a:extLst>
              <a:ext uri="{FF2B5EF4-FFF2-40B4-BE49-F238E27FC236}">
                <a16:creationId xmlns:a16="http://schemas.microsoft.com/office/drawing/2014/main" id="{684CDB54-BCD3-6646-9CEA-4FA90C1882F9}"/>
              </a:ext>
            </a:extLst>
          </p:cNvPr>
          <p:cNvSpPr txBox="1"/>
          <p:nvPr/>
        </p:nvSpPr>
        <p:spPr>
          <a:xfrm>
            <a:off x="436626" y="5575743"/>
            <a:ext cx="2483784" cy="288541"/>
          </a:xfrm>
          <a:prstGeom prst="rect">
            <a:avLst/>
          </a:prstGeom>
          <a:noFill/>
        </p:spPr>
        <p:txBody>
          <a:bodyPr wrap="square" lIns="0" tIns="0" rIns="0" bIns="0" rtlCol="0">
            <a:spAutoFit/>
          </a:bodyPr>
          <a:lstStyle/>
          <a:p>
            <a:r>
              <a:rPr lang="fi-FI" sz="1050" b="1" dirty="0">
                <a:latin typeface="Helvetica Neue Thin" panose="020B0403020202020204" pitchFamily="34" charset="0"/>
                <a:ea typeface="Helvetica Neue Thin" panose="020B0403020202020204" pitchFamily="34" charset="0"/>
              </a:rPr>
              <a:t>Sähkön siirtojohtoja Nummelassa</a:t>
            </a:r>
          </a:p>
          <a:p>
            <a:r>
              <a:rPr lang="fi-FI" sz="825" i="1" dirty="0">
                <a:latin typeface="Helvetica Neue Thin" panose="020B0403020202020204" pitchFamily="34" charset="0"/>
                <a:ea typeface="Helvetica Neue Thin" panose="020B0403020202020204" pitchFamily="34" charset="0"/>
              </a:rPr>
              <a:t>Maisemapylväs: Jorma Valkama. Kuva: Abc10</a:t>
            </a:r>
          </a:p>
        </p:txBody>
      </p:sp>
      <p:sp>
        <p:nvSpPr>
          <p:cNvPr id="18" name="TextBox 17">
            <a:extLst>
              <a:ext uri="{FF2B5EF4-FFF2-40B4-BE49-F238E27FC236}">
                <a16:creationId xmlns:a16="http://schemas.microsoft.com/office/drawing/2014/main" id="{698FB069-A066-D04C-AF3C-35A4A4884CE4}"/>
              </a:ext>
            </a:extLst>
          </p:cNvPr>
          <p:cNvSpPr txBox="1"/>
          <p:nvPr/>
        </p:nvSpPr>
        <p:spPr>
          <a:xfrm>
            <a:off x="4911779" y="5526914"/>
            <a:ext cx="3067563" cy="288541"/>
          </a:xfrm>
          <a:prstGeom prst="rect">
            <a:avLst/>
          </a:prstGeom>
          <a:noFill/>
        </p:spPr>
        <p:txBody>
          <a:bodyPr wrap="square" lIns="0" tIns="0" rIns="0" bIns="0" rtlCol="0">
            <a:spAutoFit/>
          </a:bodyPr>
          <a:lstStyle/>
          <a:p>
            <a:r>
              <a:rPr lang="fi-FI" sz="1050" b="1" dirty="0">
                <a:latin typeface="Helvetica Neue Thin" panose="020B0403020202020204" pitchFamily="34" charset="0"/>
                <a:ea typeface="Helvetica Neue Thin" panose="020B0403020202020204" pitchFamily="34" charset="0"/>
              </a:rPr>
              <a:t>Sähkön jakeluverkon masto Uttar </a:t>
            </a:r>
            <a:r>
              <a:rPr lang="fi-FI" sz="1050" b="1" dirty="0" err="1">
                <a:latin typeface="Helvetica Neue Thin" panose="020B0403020202020204" pitchFamily="34" charset="0"/>
                <a:ea typeface="Helvetica Neue Thin" panose="020B0403020202020204" pitchFamily="34" charset="0"/>
              </a:rPr>
              <a:t>Pradeshin</a:t>
            </a:r>
            <a:r>
              <a:rPr lang="fi-FI" sz="1050" b="1" dirty="0">
                <a:latin typeface="Helvetica Neue Thin" panose="020B0403020202020204" pitchFamily="34" charset="0"/>
                <a:ea typeface="Helvetica Neue Thin" panose="020B0403020202020204" pitchFamily="34" charset="0"/>
              </a:rPr>
              <a:t> osavaltiossa Intiassa </a:t>
            </a:r>
          </a:p>
          <a:p>
            <a:r>
              <a:rPr lang="fi-FI" sz="825" i="1" dirty="0">
                <a:latin typeface="Helvetica Neue Thin" panose="020B0403020202020204" pitchFamily="34" charset="0"/>
                <a:ea typeface="Helvetica Neue Thin" panose="020B0403020202020204" pitchFamily="34" charset="0"/>
              </a:rPr>
              <a:t>Kuva: Sini Numminen 2016</a:t>
            </a:r>
          </a:p>
        </p:txBody>
      </p:sp>
      <p:sp>
        <p:nvSpPr>
          <p:cNvPr id="11" name="Slide Number Placeholder 1">
            <a:extLst>
              <a:ext uri="{FF2B5EF4-FFF2-40B4-BE49-F238E27FC236}">
                <a16:creationId xmlns:a16="http://schemas.microsoft.com/office/drawing/2014/main" id="{6E616455-0DB8-E34A-B684-9C11C44711B0}"/>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12</a:t>
            </a:fld>
            <a:endParaRPr lang="fi-FI"/>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588" y="787555"/>
            <a:ext cx="3043665" cy="4565498"/>
          </a:xfrm>
          <a:prstGeom prst="rect">
            <a:avLst/>
          </a:prstGeom>
        </p:spPr>
      </p:pic>
    </p:spTree>
    <p:extLst>
      <p:ext uri="{BB962C8B-B14F-4D97-AF65-F5344CB8AC3E}">
        <p14:creationId xmlns:p14="http://schemas.microsoft.com/office/powerpoint/2010/main" val="1967203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6DED-FB3C-CD47-A701-E10E8E906258}"/>
              </a:ext>
            </a:extLst>
          </p:cNvPr>
          <p:cNvSpPr>
            <a:spLocks noGrp="1"/>
          </p:cNvSpPr>
          <p:nvPr>
            <p:ph type="ctrTitle" idx="4294967295"/>
          </p:nvPr>
        </p:nvSpPr>
        <p:spPr>
          <a:xfrm>
            <a:off x="467916" y="2291953"/>
            <a:ext cx="8208169" cy="1976438"/>
          </a:xfrm>
        </p:spPr>
        <p:txBody>
          <a:bodyPr anchor="ctr"/>
          <a:lstStyle/>
          <a:p>
            <a:pPr algn="ctr"/>
            <a:r>
              <a:rPr lang="fi-FI" sz="2880" b="0" i="1" dirty="0">
                <a:ea typeface="Helvetica Neue" panose="02000503000000020004" pitchFamily="2" charset="0"/>
                <a:cs typeface="Helvetica Neue" panose="02000503000000020004" pitchFamily="2" charset="0"/>
              </a:rPr>
              <a:t>Mihin sinä tarvitset energiaa?</a:t>
            </a:r>
          </a:p>
        </p:txBody>
      </p:sp>
      <p:sp>
        <p:nvSpPr>
          <p:cNvPr id="3" name="Slide Number Placeholder 1">
            <a:extLst>
              <a:ext uri="{FF2B5EF4-FFF2-40B4-BE49-F238E27FC236}">
                <a16:creationId xmlns:a16="http://schemas.microsoft.com/office/drawing/2014/main" id="{F66ABF20-A48D-3B4F-9DE6-95232DAF932B}"/>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13</a:t>
            </a:fld>
            <a:endParaRPr lang="fi-FI"/>
          </a:p>
        </p:txBody>
      </p:sp>
    </p:spTree>
    <p:extLst>
      <p:ext uri="{BB962C8B-B14F-4D97-AF65-F5344CB8AC3E}">
        <p14:creationId xmlns:p14="http://schemas.microsoft.com/office/powerpoint/2010/main" val="18909587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A65419-DB35-5E4F-8CE4-7D5558E5F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857250"/>
            <a:ext cx="5143500" cy="5143500"/>
          </a:xfrm>
          <a:prstGeom prst="rect">
            <a:avLst/>
          </a:prstGeom>
        </p:spPr>
      </p:pic>
      <p:sp>
        <p:nvSpPr>
          <p:cNvPr id="2" name="Multiply 1">
            <a:extLst>
              <a:ext uri="{FF2B5EF4-FFF2-40B4-BE49-F238E27FC236}">
                <a16:creationId xmlns:a16="http://schemas.microsoft.com/office/drawing/2014/main" id="{75FE15F6-749E-CD4D-94BC-508CDF69E1B9}"/>
              </a:ext>
            </a:extLst>
          </p:cNvPr>
          <p:cNvSpPr/>
          <p:nvPr/>
        </p:nvSpPr>
        <p:spPr>
          <a:xfrm>
            <a:off x="3308260" y="978636"/>
            <a:ext cx="2527481" cy="2786710"/>
          </a:xfrm>
          <a:prstGeom prst="mathMultiply">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sz="1620"/>
          </a:p>
        </p:txBody>
      </p:sp>
      <p:sp>
        <p:nvSpPr>
          <p:cNvPr id="6" name="Slide Number Placeholder 1">
            <a:extLst>
              <a:ext uri="{FF2B5EF4-FFF2-40B4-BE49-F238E27FC236}">
                <a16:creationId xmlns:a16="http://schemas.microsoft.com/office/drawing/2014/main" id="{AAED29B0-B60B-8C48-9831-D268AFC84B8B}"/>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14</a:t>
            </a:fld>
            <a:endParaRPr lang="fi-FI"/>
          </a:p>
        </p:txBody>
      </p:sp>
    </p:spTree>
    <p:extLst>
      <p:ext uri="{BB962C8B-B14F-4D97-AF65-F5344CB8AC3E}">
        <p14:creationId xmlns:p14="http://schemas.microsoft.com/office/powerpoint/2010/main" val="435310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0276E8-BA2A-2A4E-A380-6E732C5A788B}"/>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15</a:t>
            </a:fld>
            <a:endParaRPr lang="fi-FI"/>
          </a:p>
        </p:txBody>
      </p:sp>
    </p:spTree>
    <p:extLst>
      <p:ext uri="{BB962C8B-B14F-4D97-AF65-F5344CB8AC3E}">
        <p14:creationId xmlns:p14="http://schemas.microsoft.com/office/powerpoint/2010/main" val="12140771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481AB3-ED27-6B4B-8001-C0A8CCBB502D}"/>
              </a:ext>
            </a:extLst>
          </p:cNvPr>
          <p:cNvSpPr>
            <a:spLocks noGrp="1"/>
          </p:cNvSpPr>
          <p:nvPr>
            <p:ph type="ctrTitle" idx="4294967295"/>
          </p:nvPr>
        </p:nvSpPr>
        <p:spPr>
          <a:xfrm>
            <a:off x="878681" y="2291953"/>
            <a:ext cx="7386638" cy="1976438"/>
          </a:xfrm>
        </p:spPr>
        <p:txBody>
          <a:bodyPr anchor="ctr"/>
          <a:lstStyle/>
          <a:p>
            <a:pPr algn="ctr"/>
            <a:r>
              <a:rPr lang="fi-FI" sz="4860" b="0" i="1" dirty="0"/>
              <a:t>Miten näkee tehdä läksyt?</a:t>
            </a:r>
          </a:p>
        </p:txBody>
      </p:sp>
      <p:sp>
        <p:nvSpPr>
          <p:cNvPr id="3" name="Slide Number Placeholder 1">
            <a:extLst>
              <a:ext uri="{FF2B5EF4-FFF2-40B4-BE49-F238E27FC236}">
                <a16:creationId xmlns:a16="http://schemas.microsoft.com/office/drawing/2014/main" id="{83C375C8-0117-034D-A7FD-3C9B8988C5E7}"/>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16</a:t>
            </a:fld>
            <a:endParaRPr lang="fi-FI"/>
          </a:p>
        </p:txBody>
      </p:sp>
    </p:spTree>
    <p:extLst>
      <p:ext uri="{BB962C8B-B14F-4D97-AF65-F5344CB8AC3E}">
        <p14:creationId xmlns:p14="http://schemas.microsoft.com/office/powerpoint/2010/main" val="26766793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158815" y="1178764"/>
            <a:ext cx="3985186" cy="5162671"/>
          </a:xfrm>
          <a:prstGeom prst="rect">
            <a:avLst/>
          </a:prstGeom>
        </p:spPr>
      </p:pic>
      <p:sp>
        <p:nvSpPr>
          <p:cNvPr id="9" name="Rectangle 8"/>
          <p:cNvSpPr/>
          <p:nvPr/>
        </p:nvSpPr>
        <p:spPr>
          <a:xfrm>
            <a:off x="246084" y="1178764"/>
            <a:ext cx="4112419" cy="1650452"/>
          </a:xfrm>
          <a:prstGeom prst="rect">
            <a:avLst/>
          </a:prstGeom>
          <a:solidFill>
            <a:schemeClr val="bg1"/>
          </a:solidFill>
        </p:spPr>
        <p:txBody>
          <a:bodyPr wrap="square">
            <a:spAutoFit/>
          </a:bodyPr>
          <a:lstStyle/>
          <a:p>
            <a:pPr>
              <a:lnSpc>
                <a:spcPct val="150000"/>
              </a:lnSpc>
            </a:pPr>
            <a:r>
              <a:rPr lang="en-US" sz="1350" dirty="0">
                <a:latin typeface="Helvetica Neue" panose="02000503000000020004" pitchFamily="2" charset="0"/>
                <a:ea typeface="Helvetica Neue" panose="02000503000000020004" pitchFamily="2" charset="0"/>
                <a:cs typeface="Helvetica Neue" panose="02000503000000020004" pitchFamily="2" charset="0"/>
              </a:rPr>
              <a:t>Boond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LTD:n</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tuote</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b="1" i="1" dirty="0">
                <a:latin typeface="Space Mono" panose="02000509040000020004" pitchFamily="49" charset="77"/>
                <a:ea typeface="Helvetica Neue" panose="02000503000000020004" pitchFamily="2" charset="0"/>
                <a:cs typeface="Helvetica Neue" panose="02000503000000020004" pitchFamily="2" charset="0"/>
              </a:rPr>
              <a:t>“Light for Education”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käytössä</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Aira</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Bhadiyarin</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kylässä</a:t>
            </a:r>
            <a:r>
              <a:rPr lang="en-US" sz="1350" dirty="0">
                <a:latin typeface="Helvetica Neue" panose="02000503000000020004" pitchFamily="2" charset="0"/>
                <a:ea typeface="Helvetica Neue" panose="02000503000000020004" pitchFamily="2" charset="0"/>
                <a:cs typeface="Helvetica Neue" panose="02000503000000020004" pitchFamily="2" charset="0"/>
              </a:rPr>
              <a:t> Uttar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Pradeshissa</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Intiassa</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Pienet</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akut</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kuvassa</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ladataan</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päivällä</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aurinkosähköllä</a:t>
            </a:r>
            <a:r>
              <a:rPr lang="en-US" sz="1350" dirty="0">
                <a:latin typeface="Helvetica Neue" panose="02000503000000020004" pitchFamily="2" charset="0"/>
                <a:ea typeface="Helvetica Neue" panose="02000503000000020004" pitchFamily="2" charset="0"/>
                <a:cs typeface="Helvetica Neue" panose="02000503000000020004" pitchFamily="2" charset="0"/>
              </a:rPr>
              <a:t>, ja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koululaiset</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hakevat</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yhden</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illaksi</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kotiin</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lukuvalon</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virranlähteeksi</a:t>
            </a:r>
            <a:r>
              <a:rPr lang="en-US" sz="135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3" name="Content Placeholder 2"/>
          <p:cNvPicPr>
            <a:picLocks noGrp="1" noChangeAspect="1"/>
          </p:cNvPicPr>
          <p:nvPr>
            <p:ph sz="quarter" idx="4294967295"/>
          </p:nvPr>
        </p:nvPicPr>
        <p:blipFill>
          <a:blip r:embed="rId4">
            <a:extLst>
              <a:ext uri="{28A0092B-C50C-407E-A947-70E740481C1C}">
                <a14:useLocalDpi xmlns:a14="http://schemas.microsoft.com/office/drawing/2010/main" val="0"/>
              </a:ext>
            </a:extLst>
          </a:blip>
          <a:stretch>
            <a:fillRect/>
          </a:stretch>
        </p:blipFill>
        <p:spPr>
          <a:xfrm>
            <a:off x="243704" y="3202394"/>
            <a:ext cx="4728628" cy="3153957"/>
          </a:xfrm>
        </p:spPr>
      </p:pic>
      <p:sp>
        <p:nvSpPr>
          <p:cNvPr id="6" name="TextBox 5">
            <a:extLst>
              <a:ext uri="{FF2B5EF4-FFF2-40B4-BE49-F238E27FC236}">
                <a16:creationId xmlns:a16="http://schemas.microsoft.com/office/drawing/2014/main" id="{9398439C-FA8E-BC40-A029-82D27A220015}"/>
              </a:ext>
            </a:extLst>
          </p:cNvPr>
          <p:cNvSpPr txBox="1"/>
          <p:nvPr/>
        </p:nvSpPr>
        <p:spPr>
          <a:xfrm>
            <a:off x="5233566" y="6467560"/>
            <a:ext cx="1139313" cy="126958"/>
          </a:xfrm>
          <a:prstGeom prst="rect">
            <a:avLst/>
          </a:prstGeom>
          <a:noFill/>
        </p:spPr>
        <p:txBody>
          <a:bodyPr wrap="square" lIns="0" tIns="0" rIns="0" bIns="0" rtlCol="0">
            <a:spAutoFit/>
          </a:bodyPr>
          <a:lstStyle/>
          <a:p>
            <a:r>
              <a:rPr lang="fi-FI" sz="825" i="1" dirty="0" smtClean="0">
                <a:latin typeface="Helvetica Neue Light" panose="02000403000000020004" pitchFamily="2" charset="0"/>
                <a:ea typeface="Helvetica Neue Light" panose="02000403000000020004" pitchFamily="2" charset="0"/>
              </a:rPr>
              <a:t>Kuva: Mikko Virta, 2015</a:t>
            </a:r>
            <a:endParaRPr lang="fi-FI" sz="825" i="1" dirty="0">
              <a:latin typeface="Helvetica Neue Light" panose="02000403000000020004" pitchFamily="2" charset="0"/>
              <a:ea typeface="Helvetica Neue Light" panose="02000403000000020004" pitchFamily="2" charset="0"/>
            </a:endParaRPr>
          </a:p>
        </p:txBody>
      </p:sp>
      <p:sp>
        <p:nvSpPr>
          <p:cNvPr id="7" name="TextBox 6">
            <a:extLst>
              <a:ext uri="{FF2B5EF4-FFF2-40B4-BE49-F238E27FC236}">
                <a16:creationId xmlns:a16="http://schemas.microsoft.com/office/drawing/2014/main" id="{EB3EB883-F9AE-A748-A486-F816B4EBFE67}"/>
              </a:ext>
            </a:extLst>
          </p:cNvPr>
          <p:cNvSpPr txBox="1"/>
          <p:nvPr/>
        </p:nvSpPr>
        <p:spPr>
          <a:xfrm>
            <a:off x="271022" y="6467560"/>
            <a:ext cx="1629339" cy="126958"/>
          </a:xfrm>
          <a:prstGeom prst="rect">
            <a:avLst/>
          </a:prstGeom>
          <a:noFill/>
        </p:spPr>
        <p:txBody>
          <a:bodyPr wrap="square" lIns="0" tIns="0" rIns="0" bIns="0" rtlCol="0">
            <a:spAutoFit/>
          </a:bodyPr>
          <a:lstStyle/>
          <a:p>
            <a:r>
              <a:rPr lang="fi-FI" sz="825" i="1" dirty="0" smtClean="0">
                <a:latin typeface="Helvetica Neue Light" panose="02000403000000020004" pitchFamily="2" charset="0"/>
                <a:ea typeface="Helvetica Neue Light" panose="02000403000000020004" pitchFamily="2" charset="0"/>
              </a:rPr>
              <a:t>Kuva: DFID </a:t>
            </a:r>
            <a:r>
              <a:rPr lang="fi-FI" sz="825" i="1" dirty="0">
                <a:latin typeface="Helvetica Neue Light" panose="02000403000000020004" pitchFamily="2" charset="0"/>
                <a:ea typeface="Helvetica Neue Light" panose="02000403000000020004" pitchFamily="2" charset="0"/>
              </a:rPr>
              <a:t>/ </a:t>
            </a:r>
            <a:r>
              <a:rPr lang="fi-FI" sz="825" i="1" dirty="0" err="1">
                <a:latin typeface="Helvetica Neue Light" panose="02000403000000020004" pitchFamily="2" charset="0"/>
                <a:ea typeface="Helvetica Neue Light" panose="02000403000000020004" pitchFamily="2" charset="0"/>
              </a:rPr>
              <a:t>Abbie</a:t>
            </a:r>
            <a:r>
              <a:rPr lang="fi-FI" sz="825" i="1" dirty="0">
                <a:latin typeface="Helvetica Neue Light" panose="02000403000000020004" pitchFamily="2" charset="0"/>
                <a:ea typeface="Helvetica Neue Light" panose="02000403000000020004" pitchFamily="2" charset="0"/>
              </a:rPr>
              <a:t> Trayler-Smith</a:t>
            </a:r>
          </a:p>
        </p:txBody>
      </p:sp>
      <p:sp>
        <p:nvSpPr>
          <p:cNvPr id="11" name="Slide Number Placeholder 1">
            <a:extLst>
              <a:ext uri="{FF2B5EF4-FFF2-40B4-BE49-F238E27FC236}">
                <a16:creationId xmlns:a16="http://schemas.microsoft.com/office/drawing/2014/main" id="{7410103A-B942-574D-B6CE-61F914F69E3C}"/>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17</a:t>
            </a:fld>
            <a:endParaRPr lang="fi-FI"/>
          </a:p>
        </p:txBody>
      </p:sp>
    </p:spTree>
    <p:extLst>
      <p:ext uri="{BB962C8B-B14F-4D97-AF65-F5344CB8AC3E}">
        <p14:creationId xmlns:p14="http://schemas.microsoft.com/office/powerpoint/2010/main" val="14914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36C18E-2D25-B04B-89F3-78529288463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3000"/>
                    </a14:imgEffect>
                  </a14:imgLayer>
                </a14:imgProps>
              </a:ext>
              <a:ext uri="{28A0092B-C50C-407E-A947-70E740481C1C}">
                <a14:useLocalDpi xmlns:a14="http://schemas.microsoft.com/office/drawing/2010/main" val="0"/>
              </a:ext>
            </a:extLst>
          </a:blip>
          <a:srcRect l="-190" t="-2" r="9296" b="1"/>
          <a:stretch/>
        </p:blipFill>
        <p:spPr>
          <a:xfrm>
            <a:off x="6323977" y="1130465"/>
            <a:ext cx="2695378" cy="3953841"/>
          </a:xfrm>
          <a:prstGeom prst="rect">
            <a:avLst/>
          </a:prstGeom>
        </p:spPr>
      </p:pic>
      <p:pic>
        <p:nvPicPr>
          <p:cNvPr id="19" name="Picture 18">
            <a:extLst>
              <a:ext uri="{FF2B5EF4-FFF2-40B4-BE49-F238E27FC236}">
                <a16:creationId xmlns:a16="http://schemas.microsoft.com/office/drawing/2014/main" id="{2EDC0042-977E-804D-8336-67A28393C270}"/>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7000"/>
                    </a14:imgEffect>
                  </a14:imgLayer>
                </a14:imgProps>
              </a:ext>
              <a:ext uri="{28A0092B-C50C-407E-A947-70E740481C1C}">
                <a14:useLocalDpi xmlns:a14="http://schemas.microsoft.com/office/drawing/2010/main" val="0"/>
              </a:ext>
            </a:extLst>
          </a:blip>
          <a:srcRect l="3624" r="1368" b="3704"/>
          <a:stretch/>
        </p:blipFill>
        <p:spPr>
          <a:xfrm>
            <a:off x="3256313" y="1130465"/>
            <a:ext cx="2959860" cy="3953841"/>
          </a:xfrm>
          <a:prstGeom prst="rect">
            <a:avLst/>
          </a:prstGeom>
        </p:spPr>
      </p:pic>
      <p:sp>
        <p:nvSpPr>
          <p:cNvPr id="9" name="TextBox 8">
            <a:extLst>
              <a:ext uri="{FF2B5EF4-FFF2-40B4-BE49-F238E27FC236}">
                <a16:creationId xmlns:a16="http://schemas.microsoft.com/office/drawing/2014/main" id="{698FB069-A066-D04C-AF3C-35A4A4884CE4}"/>
              </a:ext>
            </a:extLst>
          </p:cNvPr>
          <p:cNvSpPr txBox="1"/>
          <p:nvPr/>
        </p:nvSpPr>
        <p:spPr>
          <a:xfrm>
            <a:off x="6323977" y="5210893"/>
            <a:ext cx="2347431" cy="450123"/>
          </a:xfrm>
          <a:prstGeom prst="rect">
            <a:avLst/>
          </a:prstGeom>
          <a:noFill/>
        </p:spPr>
        <p:txBody>
          <a:bodyPr wrap="square" lIns="0" tIns="0" rIns="0" bIns="0" rtlCol="0">
            <a:spAutoFit/>
          </a:bodyPr>
          <a:lstStyle/>
          <a:p>
            <a:r>
              <a:rPr lang="fi-FI" sz="1050" b="1" dirty="0">
                <a:latin typeface="Helvetica Neue Thin" panose="020B0403020202020204" pitchFamily="34" charset="0"/>
                <a:ea typeface="Helvetica Neue Thin" panose="020B0403020202020204" pitchFamily="34" charset="0"/>
              </a:rPr>
              <a:t>Kannettava akku, jonka virta riittää lukulamppujen pitämiseen päällä</a:t>
            </a:r>
          </a:p>
          <a:p>
            <a:r>
              <a:rPr lang="es-ES" sz="825" i="1" dirty="0" err="1">
                <a:latin typeface="Helvetica Neue Thin" panose="020B0403020202020204" pitchFamily="34" charset="0"/>
                <a:ea typeface="Helvetica Neue Thin" panose="020B0403020202020204" pitchFamily="34" charset="0"/>
              </a:rPr>
              <a:t>Kuva</a:t>
            </a:r>
            <a:r>
              <a:rPr lang="es-ES" sz="825" i="1" dirty="0">
                <a:latin typeface="Helvetica Neue Thin" panose="020B0403020202020204" pitchFamily="34" charset="0"/>
                <a:ea typeface="Helvetica Neue Thin" panose="020B0403020202020204" pitchFamily="34" charset="0"/>
              </a:rPr>
              <a:t>: </a:t>
            </a:r>
            <a:r>
              <a:rPr lang="es-ES" sz="825" i="1" dirty="0" err="1">
                <a:latin typeface="Helvetica Neue Thin" panose="020B0403020202020204" pitchFamily="34" charset="0"/>
                <a:ea typeface="Helvetica Neue Thin" panose="020B0403020202020204" pitchFamily="34" charset="0"/>
              </a:rPr>
              <a:t>Rami</a:t>
            </a:r>
            <a:r>
              <a:rPr lang="es-ES" sz="825" i="1" dirty="0">
                <a:latin typeface="Helvetica Neue Thin" panose="020B0403020202020204" pitchFamily="34" charset="0"/>
                <a:ea typeface="Helvetica Neue Thin" panose="020B0403020202020204" pitchFamily="34" charset="0"/>
              </a:rPr>
              <a:t> El </a:t>
            </a:r>
            <a:r>
              <a:rPr lang="es-ES" sz="825" i="1" dirty="0" err="1">
                <a:latin typeface="Helvetica Neue Thin" panose="020B0403020202020204" pitchFamily="34" charset="0"/>
                <a:ea typeface="Helvetica Neue Thin" panose="020B0403020202020204" pitchFamily="34" charset="0"/>
              </a:rPr>
              <a:t>Geneidy</a:t>
            </a:r>
            <a:r>
              <a:rPr lang="es-ES" sz="825" i="1" dirty="0">
                <a:latin typeface="Helvetica Neue Thin" panose="020B0403020202020204" pitchFamily="34" charset="0"/>
                <a:ea typeface="Helvetica Neue Thin" panose="020B0403020202020204" pitchFamily="34" charset="0"/>
              </a:rPr>
              <a:t> 2015</a:t>
            </a:r>
          </a:p>
        </p:txBody>
      </p:sp>
      <p:sp>
        <p:nvSpPr>
          <p:cNvPr id="11" name="TextBox 10">
            <a:extLst>
              <a:ext uri="{FF2B5EF4-FFF2-40B4-BE49-F238E27FC236}">
                <a16:creationId xmlns:a16="http://schemas.microsoft.com/office/drawing/2014/main" id="{698FB069-A066-D04C-AF3C-35A4A4884CE4}"/>
              </a:ext>
            </a:extLst>
          </p:cNvPr>
          <p:cNvSpPr txBox="1"/>
          <p:nvPr/>
        </p:nvSpPr>
        <p:spPr>
          <a:xfrm>
            <a:off x="196646" y="5221250"/>
            <a:ext cx="2347431" cy="288541"/>
          </a:xfrm>
          <a:prstGeom prst="rect">
            <a:avLst/>
          </a:prstGeom>
          <a:noFill/>
        </p:spPr>
        <p:txBody>
          <a:bodyPr wrap="square" lIns="0" tIns="0" rIns="0" bIns="0" rtlCol="0">
            <a:spAutoFit/>
          </a:bodyPr>
          <a:lstStyle/>
          <a:p>
            <a:r>
              <a:rPr lang="fi-FI" sz="1050" b="1" dirty="0">
                <a:latin typeface="Helvetica Neue Thin" panose="020B0403020202020204" pitchFamily="34" charset="0"/>
                <a:ea typeface="Helvetica Neue Thin" panose="020B0403020202020204" pitchFamily="34" charset="0"/>
              </a:rPr>
              <a:t>Aurinkopaneeli, jolla akut ladataan päivällä</a:t>
            </a:r>
          </a:p>
          <a:p>
            <a:r>
              <a:rPr lang="fi-FI" sz="825" i="1" dirty="0">
                <a:latin typeface="Helvetica Neue Thin" panose="020B0403020202020204" pitchFamily="34" charset="0"/>
                <a:ea typeface="Helvetica Neue Thin" panose="020B0403020202020204" pitchFamily="34" charset="0"/>
              </a:rPr>
              <a:t>Kuva: Sini Numminen 2016</a:t>
            </a:r>
          </a:p>
        </p:txBody>
      </p:sp>
      <p:sp>
        <p:nvSpPr>
          <p:cNvPr id="12" name="TextBox 11">
            <a:extLst>
              <a:ext uri="{FF2B5EF4-FFF2-40B4-BE49-F238E27FC236}">
                <a16:creationId xmlns:a16="http://schemas.microsoft.com/office/drawing/2014/main" id="{698FB069-A066-D04C-AF3C-35A4A4884CE4}"/>
              </a:ext>
            </a:extLst>
          </p:cNvPr>
          <p:cNvSpPr txBox="1"/>
          <p:nvPr/>
        </p:nvSpPr>
        <p:spPr>
          <a:xfrm>
            <a:off x="3256313" y="5213324"/>
            <a:ext cx="2743551" cy="611706"/>
          </a:xfrm>
          <a:prstGeom prst="rect">
            <a:avLst/>
          </a:prstGeom>
          <a:noFill/>
        </p:spPr>
        <p:txBody>
          <a:bodyPr wrap="square" lIns="0" tIns="0" rIns="0" bIns="0" rtlCol="0">
            <a:spAutoFit/>
          </a:bodyPr>
          <a:lstStyle/>
          <a:p>
            <a:r>
              <a:rPr lang="fi-FI" sz="1050" b="1" dirty="0">
                <a:latin typeface="Helvetica Neue Thin" panose="020B0403020202020204" pitchFamily="34" charset="0"/>
                <a:ea typeface="Helvetica Neue Thin" panose="020B0403020202020204" pitchFamily="34" charset="0"/>
              </a:rPr>
              <a:t>Kannettavien akkujen latauspiste koulussa. Lapset tuovat aamulla omat akkunsa päiväksi latautumaan ja ottavat ne illalla mukaan kotiin</a:t>
            </a:r>
          </a:p>
          <a:p>
            <a:r>
              <a:rPr lang="fi-FI" sz="825" i="1" dirty="0">
                <a:latin typeface="Helvetica Neue Thin" panose="020B0403020202020204" pitchFamily="34" charset="0"/>
                <a:ea typeface="Helvetica Neue Thin" panose="020B0403020202020204" pitchFamily="34" charset="0"/>
              </a:rPr>
              <a:t>Kuva: </a:t>
            </a:r>
            <a:r>
              <a:rPr lang="fi-FI" sz="825" i="1" dirty="0" smtClean="0">
                <a:latin typeface="Helvetica Neue Thin" panose="020B0403020202020204" pitchFamily="34" charset="0"/>
                <a:ea typeface="Helvetica Neue Thin" panose="020B0403020202020204" pitchFamily="34" charset="0"/>
              </a:rPr>
              <a:t>Rami </a:t>
            </a:r>
            <a:r>
              <a:rPr lang="fi-FI" sz="825" i="1" dirty="0" err="1" smtClean="0">
                <a:latin typeface="Helvetica Neue Thin" panose="020B0403020202020204" pitchFamily="34" charset="0"/>
                <a:ea typeface="Helvetica Neue Thin" panose="020B0403020202020204" pitchFamily="34" charset="0"/>
              </a:rPr>
              <a:t>El</a:t>
            </a:r>
            <a:r>
              <a:rPr lang="fi-FI" sz="825" i="1" dirty="0" smtClean="0">
                <a:latin typeface="Helvetica Neue Thin" panose="020B0403020202020204" pitchFamily="34" charset="0"/>
                <a:ea typeface="Helvetica Neue Thin" panose="020B0403020202020204" pitchFamily="34" charset="0"/>
              </a:rPr>
              <a:t> </a:t>
            </a:r>
            <a:r>
              <a:rPr lang="fi-FI" sz="825" i="1" dirty="0" err="1" smtClean="0">
                <a:latin typeface="Helvetica Neue Thin" panose="020B0403020202020204" pitchFamily="34" charset="0"/>
                <a:ea typeface="Helvetica Neue Thin" panose="020B0403020202020204" pitchFamily="34" charset="0"/>
              </a:rPr>
              <a:t>Geneidy</a:t>
            </a:r>
            <a:r>
              <a:rPr lang="fi-FI" sz="825" i="1" dirty="0" smtClean="0">
                <a:latin typeface="Helvetica Neue Thin" panose="020B0403020202020204" pitchFamily="34" charset="0"/>
                <a:ea typeface="Helvetica Neue Thin" panose="020B0403020202020204" pitchFamily="34" charset="0"/>
              </a:rPr>
              <a:t> 2015</a:t>
            </a:r>
            <a:endParaRPr lang="fi-FI" sz="825" i="1" dirty="0">
              <a:latin typeface="Helvetica Neue Thin" panose="020B0403020202020204" pitchFamily="34" charset="0"/>
              <a:ea typeface="Helvetica Neue Thin" panose="020B0403020202020204" pitchFamily="34" charset="0"/>
            </a:endParaRPr>
          </a:p>
        </p:txBody>
      </p:sp>
      <p:sp>
        <p:nvSpPr>
          <p:cNvPr id="10" name="Slide Number Placeholder 1">
            <a:extLst>
              <a:ext uri="{FF2B5EF4-FFF2-40B4-BE49-F238E27FC236}">
                <a16:creationId xmlns:a16="http://schemas.microsoft.com/office/drawing/2014/main" id="{39EBB806-AA84-ED44-B1B0-154BFF8047F4}"/>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18</a:t>
            </a:fld>
            <a:endParaRPr lang="fi-FI"/>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073" y="1130465"/>
            <a:ext cx="2966436" cy="3953841"/>
          </a:xfrm>
          <a:prstGeom prst="rect">
            <a:avLst/>
          </a:prstGeom>
        </p:spPr>
      </p:pic>
    </p:spTree>
    <p:extLst>
      <p:ext uri="{BB962C8B-B14F-4D97-AF65-F5344CB8AC3E}">
        <p14:creationId xmlns:p14="http://schemas.microsoft.com/office/powerpoint/2010/main" val="27432189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3" name="Content Placeholder 2"/>
          <p:cNvPicPr>
            <a:picLocks noChangeAspect="1"/>
          </p:cNvPicPr>
          <p:nvPr/>
        </p:nvPicPr>
        <p:blipFill rotWithShape="1">
          <a:blip r:embed="rId2">
            <a:extLst>
              <a:ext uri="{28A0092B-C50C-407E-A947-70E740481C1C}">
                <a14:useLocalDpi xmlns:a14="http://schemas.microsoft.com/office/drawing/2010/main" val="0"/>
              </a:ext>
            </a:extLst>
          </a:blip>
          <a:srcRect b="-619"/>
          <a:stretch/>
        </p:blipFill>
        <p:spPr>
          <a:xfrm>
            <a:off x="3678366" y="799089"/>
            <a:ext cx="5331396" cy="5004812"/>
          </a:xfrm>
          <a:prstGeom prst="rect">
            <a:avLst/>
          </a:prstGeom>
        </p:spPr>
      </p:pic>
      <p:pic>
        <p:nvPicPr>
          <p:cNvPr id="6" name="Picture 5">
            <a:extLst>
              <a:ext uri="{FF2B5EF4-FFF2-40B4-BE49-F238E27FC236}">
                <a16:creationId xmlns:a16="http://schemas.microsoft.com/office/drawing/2014/main" id="{A136C18E-2D25-B04B-89F3-78529288463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3000"/>
                    </a14:imgEffect>
                  </a14:imgLayer>
                </a14:imgProps>
              </a:ext>
              <a:ext uri="{28A0092B-C50C-407E-A947-70E740481C1C}">
                <a14:useLocalDpi xmlns:a14="http://schemas.microsoft.com/office/drawing/2010/main" val="0"/>
              </a:ext>
            </a:extLst>
          </a:blip>
          <a:srcRect l="284" t="-1946" r="2354" b="1827"/>
          <a:stretch/>
        </p:blipFill>
        <p:spPr>
          <a:xfrm>
            <a:off x="2338030" y="223279"/>
            <a:ext cx="2993041" cy="3856886"/>
          </a:xfrm>
          <a:prstGeom prst="ellipse">
            <a:avLst/>
          </a:prstGeom>
        </p:spPr>
      </p:pic>
      <p:sp>
        <p:nvSpPr>
          <p:cNvPr id="7" name="Oval 6"/>
          <p:cNvSpPr/>
          <p:nvPr/>
        </p:nvSpPr>
        <p:spPr>
          <a:xfrm>
            <a:off x="3463920" y="882120"/>
            <a:ext cx="428891" cy="412432"/>
          </a:xfrm>
          <a:prstGeom prst="ellipse">
            <a:avLst/>
          </a:prstGeom>
          <a:noFill/>
          <a:ln w="539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31189C89-554D-984E-870F-D63095EEE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481" y="474919"/>
            <a:ext cx="2356662" cy="1639265"/>
          </a:xfrm>
          <a:prstGeom prst="rect">
            <a:avLst/>
          </a:prstGeom>
        </p:spPr>
      </p:pic>
      <p:sp>
        <p:nvSpPr>
          <p:cNvPr id="4" name="Title 1">
            <a:extLst>
              <a:ext uri="{FF2B5EF4-FFF2-40B4-BE49-F238E27FC236}">
                <a16:creationId xmlns:a16="http://schemas.microsoft.com/office/drawing/2014/main" id="{9194FB5D-520A-B347-98ED-72A882B8056E}"/>
              </a:ext>
            </a:extLst>
          </p:cNvPr>
          <p:cNvSpPr txBox="1">
            <a:spLocks/>
          </p:cNvSpPr>
          <p:nvPr/>
        </p:nvSpPr>
        <p:spPr>
          <a:xfrm>
            <a:off x="420183" y="4163197"/>
            <a:ext cx="3150960" cy="2084991"/>
          </a:xfrm>
          <a:prstGeom prst="rect">
            <a:avLst/>
          </a:prstGeom>
        </p:spPr>
        <p:txBody>
          <a:bodyPr lIns="0" tIns="0" rIns="0" bIns="0" anchor="ctr">
            <a:noAutofit/>
          </a:bodyPr>
          <a:lstStyle>
            <a:lvl1pPr algn="l" defTabSz="457200" rtl="0" eaLnBrk="1" fontAlgn="base" hangingPunct="1">
              <a:lnSpc>
                <a:spcPct val="80000"/>
              </a:lnSpc>
              <a:spcBef>
                <a:spcPct val="0"/>
              </a:spcBef>
              <a:spcAft>
                <a:spcPct val="0"/>
              </a:spcAft>
              <a:defRPr sz="7200" b="1" kern="1200" spc="-200">
                <a:solidFill>
                  <a:schemeClr val="bg1"/>
                </a:solidFill>
                <a:latin typeface="+mj-lt"/>
                <a:ea typeface="ＭＳ Ｐゴシック" charset="0"/>
                <a:cs typeface="MS PGothic" pitchFamily="34" charset="-128"/>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nSpc>
                <a:spcPct val="150000"/>
              </a:lnSpc>
            </a:pPr>
            <a:r>
              <a:rPr lang="fi-FI" sz="2000" b="0" i="1" dirty="0">
                <a:latin typeface="Space Mono" panose="02000509040000020004" pitchFamily="49" charset="77"/>
                <a:ea typeface="Helvetica Neue" panose="02000503000000020004" pitchFamily="2" charset="0"/>
                <a:cs typeface="Helvetica Neue" panose="02000503000000020004" pitchFamily="2" charset="0"/>
              </a:rPr>
              <a:t>Paljonko tyttö käyttää energiaa, jos hän lukee läksyjä </a:t>
            </a:r>
            <a:r>
              <a:rPr lang="fi-FI" sz="2000" i="1" dirty="0">
                <a:latin typeface="Space Mono" panose="02000509040000020004" pitchFamily="49" charset="77"/>
                <a:ea typeface="Helvetica Neue" panose="02000503000000020004" pitchFamily="2" charset="0"/>
                <a:cs typeface="Helvetica Neue" panose="02000503000000020004" pitchFamily="2" charset="0"/>
              </a:rPr>
              <a:t>2 tuntia </a:t>
            </a:r>
            <a:r>
              <a:rPr lang="fi-FI" sz="2000" b="0" i="1" dirty="0">
                <a:latin typeface="Space Mono" panose="02000509040000020004" pitchFamily="49" charset="77"/>
                <a:ea typeface="Helvetica Neue" panose="02000503000000020004" pitchFamily="2" charset="0"/>
                <a:cs typeface="Helvetica Neue" panose="02000503000000020004" pitchFamily="2" charset="0"/>
              </a:rPr>
              <a:t>päivässä tämän </a:t>
            </a:r>
            <a:r>
              <a:rPr lang="fi-FI" sz="2000" i="1" dirty="0">
                <a:latin typeface="Space Mono" panose="02000509040000020004" pitchFamily="49" charset="77"/>
                <a:ea typeface="Helvetica Neue" panose="02000503000000020004" pitchFamily="2" charset="0"/>
                <a:cs typeface="Helvetica Neue" panose="02000503000000020004" pitchFamily="2" charset="0"/>
              </a:rPr>
              <a:t>3 W:n </a:t>
            </a:r>
            <a:r>
              <a:rPr lang="fi-FI" sz="2000" b="0" i="1" dirty="0">
                <a:latin typeface="Space Mono" panose="02000509040000020004" pitchFamily="49" charset="77"/>
                <a:ea typeface="Helvetica Neue" panose="02000503000000020004" pitchFamily="2" charset="0"/>
                <a:cs typeface="Helvetica Neue" panose="02000503000000020004" pitchFamily="2" charset="0"/>
              </a:rPr>
              <a:t>lampun valossa?</a:t>
            </a:r>
          </a:p>
        </p:txBody>
      </p:sp>
      <p:sp>
        <p:nvSpPr>
          <p:cNvPr id="11" name="Slide Number Placeholder 1">
            <a:extLst>
              <a:ext uri="{FF2B5EF4-FFF2-40B4-BE49-F238E27FC236}">
                <a16:creationId xmlns:a16="http://schemas.microsoft.com/office/drawing/2014/main" id="{5EA5AE63-475D-1648-AE74-4019BE47B13D}"/>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19</a:t>
            </a:fld>
            <a:endParaRPr lang="fi-FI"/>
          </a:p>
        </p:txBody>
      </p:sp>
    </p:spTree>
    <p:extLst>
      <p:ext uri="{BB962C8B-B14F-4D97-AF65-F5344CB8AC3E}">
        <p14:creationId xmlns:p14="http://schemas.microsoft.com/office/powerpoint/2010/main" val="1309677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722D9571-9A1F-9945-983C-9F8FBF16DA86}"/>
              </a:ext>
            </a:extLst>
          </p:cNvPr>
          <p:cNvSpPr>
            <a:spLocks noGrp="1"/>
          </p:cNvSpPr>
          <p:nvPr>
            <p:ph type="subTitle" idx="1"/>
          </p:nvPr>
        </p:nvSpPr>
        <p:spPr>
          <a:xfrm>
            <a:off x="1165642" y="2021092"/>
            <a:ext cx="6812716" cy="2815816"/>
          </a:xfrm>
        </p:spPr>
        <p:txBody>
          <a:bodyPr anchor="t">
            <a:normAutofit/>
          </a:bodyPr>
          <a:lstStyle/>
          <a:p>
            <a:pPr algn="ctr">
              <a:lnSpc>
                <a:spcPct val="100000"/>
              </a:lnSpc>
            </a:pPr>
            <a:endParaRPr lang="fi-FI" sz="2400" i="0" dirty="0">
              <a:solidFill>
                <a:schemeClr val="tx1"/>
              </a:solidFill>
              <a:latin typeface="Space Mono" panose="02000509040000020004" pitchFamily="49" charset="77"/>
              <a:ea typeface="Helvetica Neue" panose="02000503000000020004" pitchFamily="2" charset="0"/>
              <a:cs typeface="Helvetica Neue" panose="02000503000000020004" pitchFamily="2" charset="0"/>
            </a:endParaRPr>
          </a:p>
          <a:p>
            <a:pPr algn="ctr">
              <a:lnSpc>
                <a:spcPct val="160000"/>
              </a:lnSpc>
            </a:pPr>
            <a:r>
              <a:rPr lang="fi-FI" sz="3075" i="0" dirty="0">
                <a:solidFill>
                  <a:schemeClr val="tx1"/>
                </a:solidFill>
                <a:latin typeface="Space Mono" panose="02000509040000020004" pitchFamily="49" charset="77"/>
                <a:ea typeface="Helvetica Neue" panose="02000503000000020004" pitchFamily="2" charset="0"/>
                <a:cs typeface="Helvetica Neue" panose="02000503000000020004" pitchFamily="2" charset="0"/>
              </a:rPr>
              <a:t>Energian perustarpeita Suomessa ja Intiassa</a:t>
            </a:r>
          </a:p>
          <a:p>
            <a:pPr algn="ctr">
              <a:lnSpc>
                <a:spcPct val="160000"/>
              </a:lnSpc>
            </a:pPr>
            <a:endParaRPr lang="fi-FI" sz="3075" i="0" dirty="0">
              <a:solidFill>
                <a:schemeClr val="tx1"/>
              </a:solidFill>
              <a:latin typeface="Space Mono" panose="02000509040000020004" pitchFamily="49" charset="77"/>
              <a:ea typeface="Helvetica Neue" panose="02000503000000020004" pitchFamily="2" charset="0"/>
              <a:cs typeface="Helvetica Neue" panose="02000503000000020004" pitchFamily="2" charset="0"/>
            </a:endParaRPr>
          </a:p>
          <a:p>
            <a:pPr algn="ctr">
              <a:lnSpc>
                <a:spcPct val="100000"/>
              </a:lnSpc>
            </a:pPr>
            <a:endParaRPr lang="fi-FI" sz="2400" i="0" dirty="0">
              <a:solidFill>
                <a:schemeClr val="tx1"/>
              </a:solidFill>
              <a:latin typeface="Space Mono" panose="02000509040000020004" pitchFamily="49" charset="77"/>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565D8CCB-0140-CF48-A681-0541C8292F8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485846" y="5621423"/>
            <a:ext cx="3988340" cy="560551"/>
          </a:xfrm>
          <a:prstGeom prst="rect">
            <a:avLst/>
          </a:prstGeom>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700" y="5452048"/>
            <a:ext cx="1079160" cy="89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7806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3" name="Content Placeholder 2"/>
          <p:cNvPicPr>
            <a:picLocks noChangeAspect="1"/>
          </p:cNvPicPr>
          <p:nvPr/>
        </p:nvPicPr>
        <p:blipFill rotWithShape="1">
          <a:blip r:embed="rId2">
            <a:extLst>
              <a:ext uri="{28A0092B-C50C-407E-A947-70E740481C1C}">
                <a14:useLocalDpi xmlns:a14="http://schemas.microsoft.com/office/drawing/2010/main" val="0"/>
              </a:ext>
            </a:extLst>
          </a:blip>
          <a:srcRect b="-4076"/>
          <a:stretch/>
        </p:blipFill>
        <p:spPr>
          <a:xfrm>
            <a:off x="3678366" y="799089"/>
            <a:ext cx="5331396" cy="5176792"/>
          </a:xfrm>
          <a:prstGeom prst="rect">
            <a:avLst/>
          </a:prstGeom>
        </p:spPr>
      </p:pic>
      <p:pic>
        <p:nvPicPr>
          <p:cNvPr id="6" name="Picture 5">
            <a:extLst>
              <a:ext uri="{FF2B5EF4-FFF2-40B4-BE49-F238E27FC236}">
                <a16:creationId xmlns:a16="http://schemas.microsoft.com/office/drawing/2014/main" id="{A136C18E-2D25-B04B-89F3-78529288463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3000"/>
                    </a14:imgEffect>
                  </a14:imgLayer>
                </a14:imgProps>
              </a:ext>
              <a:ext uri="{28A0092B-C50C-407E-A947-70E740481C1C}">
                <a14:useLocalDpi xmlns:a14="http://schemas.microsoft.com/office/drawing/2010/main" val="0"/>
              </a:ext>
            </a:extLst>
          </a:blip>
          <a:srcRect l="284" t="-1946" r="2354" b="1827"/>
          <a:stretch/>
        </p:blipFill>
        <p:spPr>
          <a:xfrm>
            <a:off x="2338030" y="223279"/>
            <a:ext cx="2993041" cy="3856886"/>
          </a:xfrm>
          <a:prstGeom prst="ellipse">
            <a:avLst/>
          </a:prstGeom>
        </p:spPr>
      </p:pic>
      <p:sp>
        <p:nvSpPr>
          <p:cNvPr id="7" name="Oval 6"/>
          <p:cNvSpPr/>
          <p:nvPr/>
        </p:nvSpPr>
        <p:spPr>
          <a:xfrm>
            <a:off x="3463920" y="882120"/>
            <a:ext cx="428891" cy="412432"/>
          </a:xfrm>
          <a:prstGeom prst="ellipse">
            <a:avLst/>
          </a:prstGeom>
          <a:noFill/>
          <a:ln w="539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31189C89-554D-984E-870F-D63095EEE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481" y="474919"/>
            <a:ext cx="2356662" cy="1639265"/>
          </a:xfrm>
          <a:prstGeom prst="rect">
            <a:avLst/>
          </a:prstGeom>
        </p:spPr>
      </p:pic>
      <p:sp>
        <p:nvSpPr>
          <p:cNvPr id="4" name="Title 1">
            <a:extLst>
              <a:ext uri="{FF2B5EF4-FFF2-40B4-BE49-F238E27FC236}">
                <a16:creationId xmlns:a16="http://schemas.microsoft.com/office/drawing/2014/main" id="{9194FB5D-520A-B347-98ED-72A882B8056E}"/>
              </a:ext>
            </a:extLst>
          </p:cNvPr>
          <p:cNvSpPr txBox="1">
            <a:spLocks/>
          </p:cNvSpPr>
          <p:nvPr/>
        </p:nvSpPr>
        <p:spPr>
          <a:xfrm>
            <a:off x="420183" y="4163197"/>
            <a:ext cx="3150960" cy="2084991"/>
          </a:xfrm>
          <a:prstGeom prst="rect">
            <a:avLst/>
          </a:prstGeom>
        </p:spPr>
        <p:txBody>
          <a:bodyPr lIns="0" tIns="0" rIns="0" bIns="0" anchor="ctr">
            <a:noAutofit/>
          </a:bodyPr>
          <a:lstStyle>
            <a:lvl1pPr algn="l" defTabSz="457200" rtl="0" eaLnBrk="1" fontAlgn="base" hangingPunct="1">
              <a:lnSpc>
                <a:spcPct val="80000"/>
              </a:lnSpc>
              <a:spcBef>
                <a:spcPct val="0"/>
              </a:spcBef>
              <a:spcAft>
                <a:spcPct val="0"/>
              </a:spcAft>
              <a:defRPr sz="7200" b="1" kern="1200" spc="-200">
                <a:solidFill>
                  <a:schemeClr val="bg1"/>
                </a:solidFill>
                <a:latin typeface="+mj-lt"/>
                <a:ea typeface="ＭＳ Ｐゴシック" charset="0"/>
                <a:cs typeface="MS PGothic" pitchFamily="34" charset="-128"/>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nSpc>
                <a:spcPct val="150000"/>
              </a:lnSpc>
            </a:pPr>
            <a:r>
              <a:rPr lang="pt" sz="2800" b="0" i="1" dirty="0">
                <a:latin typeface="Space Mono" panose="02000509040000020004" pitchFamily="49" charset="77"/>
                <a:ea typeface="Helvetica Neue" panose="02000503000000020004" pitchFamily="2" charset="0"/>
                <a:cs typeface="Helvetica Neue" panose="02000503000000020004" pitchFamily="2" charset="0"/>
              </a:rPr>
              <a:t>E = </a:t>
            </a:r>
            <a:r>
              <a:rPr lang="pt" sz="2800" b="0" i="1" dirty="0" err="1">
                <a:latin typeface="Space Mono" panose="02000509040000020004" pitchFamily="49" charset="77"/>
                <a:ea typeface="Helvetica Neue" panose="02000503000000020004" pitchFamily="2" charset="0"/>
                <a:cs typeface="Helvetica Neue" panose="02000503000000020004" pitchFamily="2" charset="0"/>
              </a:rPr>
              <a:t>P</a:t>
            </a:r>
            <a:r>
              <a:rPr lang="pt" sz="2800" b="0" i="1" dirty="0">
                <a:latin typeface="Space Mono" panose="02000509040000020004" pitchFamily="49" charset="77"/>
                <a:ea typeface="Helvetica Neue" panose="02000503000000020004" pitchFamily="2" charset="0"/>
                <a:cs typeface="Helvetica Neue" panose="02000503000000020004" pitchFamily="2" charset="0"/>
              </a:rPr>
              <a:t>*</a:t>
            </a:r>
            <a:r>
              <a:rPr lang="pt" sz="2800" b="0" i="1" dirty="0" err="1">
                <a:latin typeface="Space Mono" panose="02000509040000020004" pitchFamily="49" charset="77"/>
                <a:ea typeface="Helvetica Neue" panose="02000503000000020004" pitchFamily="2" charset="0"/>
                <a:cs typeface="Helvetica Neue" panose="02000503000000020004" pitchFamily="2" charset="0"/>
              </a:rPr>
              <a:t>t</a:t>
            </a:r>
            <a:endParaRPr lang="pt" sz="2800" b="0" i="1" dirty="0">
              <a:latin typeface="Space Mono" panose="02000509040000020004" pitchFamily="49" charset="77"/>
              <a:ea typeface="Helvetica Neue" panose="02000503000000020004" pitchFamily="2" charset="0"/>
              <a:cs typeface="Helvetica Neue" panose="02000503000000020004" pitchFamily="2" charset="0"/>
            </a:endParaRPr>
          </a:p>
          <a:p>
            <a:pPr>
              <a:lnSpc>
                <a:spcPct val="150000"/>
              </a:lnSpc>
            </a:pPr>
            <a:r>
              <a:rPr lang="pt" sz="2800" b="0" i="1" dirty="0">
                <a:latin typeface="Space Mono" panose="02000509040000020004" pitchFamily="49" charset="77"/>
                <a:ea typeface="Helvetica Neue" panose="02000503000000020004" pitchFamily="2" charset="0"/>
                <a:cs typeface="Helvetica Neue" panose="02000503000000020004" pitchFamily="2" charset="0"/>
              </a:rPr>
              <a:t>= 3 W * 2 </a:t>
            </a:r>
            <a:r>
              <a:rPr lang="pt" sz="2800" b="0" i="1" dirty="0" err="1">
                <a:latin typeface="Space Mono" panose="02000509040000020004" pitchFamily="49" charset="77"/>
                <a:ea typeface="Helvetica Neue" panose="02000503000000020004" pitchFamily="2" charset="0"/>
                <a:cs typeface="Helvetica Neue" panose="02000503000000020004" pitchFamily="2" charset="0"/>
              </a:rPr>
              <a:t>h</a:t>
            </a:r>
            <a:endParaRPr lang="pt" sz="2800" b="0" i="1" dirty="0">
              <a:latin typeface="Space Mono" panose="02000509040000020004" pitchFamily="49" charset="77"/>
              <a:ea typeface="Helvetica Neue" panose="02000503000000020004" pitchFamily="2" charset="0"/>
              <a:cs typeface="Helvetica Neue" panose="02000503000000020004" pitchFamily="2" charset="0"/>
            </a:endParaRPr>
          </a:p>
          <a:p>
            <a:pPr>
              <a:lnSpc>
                <a:spcPct val="150000"/>
              </a:lnSpc>
            </a:pPr>
            <a:r>
              <a:rPr lang="pt" sz="2800" b="0" i="1" dirty="0">
                <a:latin typeface="Space Mono" panose="02000509040000020004" pitchFamily="49" charset="77"/>
                <a:ea typeface="Helvetica Neue" panose="02000503000000020004" pitchFamily="2" charset="0"/>
                <a:cs typeface="Helvetica Neue" panose="02000503000000020004" pitchFamily="2" charset="0"/>
              </a:rPr>
              <a:t>= 6 Wh</a:t>
            </a:r>
          </a:p>
          <a:p>
            <a:pPr>
              <a:lnSpc>
                <a:spcPct val="150000"/>
              </a:lnSpc>
            </a:pPr>
            <a:r>
              <a:rPr lang="pt" sz="2800" b="0" i="1" dirty="0">
                <a:latin typeface="Space Mono" panose="02000509040000020004" pitchFamily="49" charset="77"/>
                <a:ea typeface="Helvetica Neue" panose="02000503000000020004" pitchFamily="2" charset="0"/>
                <a:cs typeface="Helvetica Neue" panose="02000503000000020004" pitchFamily="2" charset="0"/>
              </a:rPr>
              <a:t>= 0,006 kWh</a:t>
            </a:r>
          </a:p>
        </p:txBody>
      </p:sp>
      <p:sp>
        <p:nvSpPr>
          <p:cNvPr id="8" name="Slide Number Placeholder 1">
            <a:extLst>
              <a:ext uri="{FF2B5EF4-FFF2-40B4-BE49-F238E27FC236}">
                <a16:creationId xmlns:a16="http://schemas.microsoft.com/office/drawing/2014/main" id="{69C83997-8D15-504C-B8FE-B9740B20135F}"/>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20</a:t>
            </a:fld>
            <a:endParaRPr lang="fi-FI"/>
          </a:p>
        </p:txBody>
      </p:sp>
    </p:spTree>
    <p:extLst>
      <p:ext uri="{BB962C8B-B14F-4D97-AF65-F5344CB8AC3E}">
        <p14:creationId xmlns:p14="http://schemas.microsoft.com/office/powerpoint/2010/main" val="4101930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6400" y="2139950"/>
            <a:ext cx="8331199" cy="2578100"/>
          </a:xfrm>
        </p:spPr>
        <p:txBody>
          <a:bodyPr>
            <a:normAutofit/>
          </a:bodyPr>
          <a:lstStyle/>
          <a:p>
            <a:pPr algn="ctr"/>
            <a:r>
              <a:rPr lang="en-US" sz="2800" b="0" i="1" dirty="0" err="1"/>
              <a:t>Mitä</a:t>
            </a:r>
            <a:r>
              <a:rPr lang="en-US" sz="2800" b="0" i="1" dirty="0"/>
              <a:t> </a:t>
            </a:r>
            <a:r>
              <a:rPr lang="en-US" sz="2800" b="0" i="1" dirty="0" err="1"/>
              <a:t>sähkölaitteita</a:t>
            </a:r>
            <a:r>
              <a:rPr lang="en-US" sz="2800" b="0" i="1" dirty="0"/>
              <a:t> </a:t>
            </a:r>
            <a:r>
              <a:rPr lang="en-US" sz="2800" b="0" i="1" dirty="0" err="1"/>
              <a:t>löydät</a:t>
            </a:r>
            <a:r>
              <a:rPr lang="en-US" sz="2800" b="0" i="1" dirty="0"/>
              <a:t> </a:t>
            </a:r>
            <a:r>
              <a:rPr lang="en-US" sz="2800" b="0" i="1" dirty="0" err="1"/>
              <a:t>luokasta</a:t>
            </a:r>
            <a:r>
              <a:rPr lang="en-US" sz="2800" b="0" i="1" dirty="0"/>
              <a:t>? </a:t>
            </a:r>
            <a:br>
              <a:rPr lang="en-US" sz="2800" b="0" i="1" dirty="0"/>
            </a:br>
            <a:r>
              <a:rPr lang="en-US" sz="2800" b="0" i="1" dirty="0"/>
              <a:t/>
            </a:r>
            <a:br>
              <a:rPr lang="en-US" sz="2800" b="0" i="1" dirty="0"/>
            </a:br>
            <a:r>
              <a:rPr lang="en-US" sz="2800" b="0" i="1" dirty="0" err="1"/>
              <a:t>Paljonko</a:t>
            </a:r>
            <a:r>
              <a:rPr lang="en-US" sz="2800" b="0" i="1" dirty="0"/>
              <a:t> </a:t>
            </a:r>
            <a:r>
              <a:rPr lang="en-US" sz="2800" b="0" i="1" dirty="0" err="1"/>
              <a:t>sähköä</a:t>
            </a:r>
            <a:r>
              <a:rPr lang="en-US" sz="2800" b="0" i="1" dirty="0"/>
              <a:t> ne </a:t>
            </a:r>
            <a:r>
              <a:rPr lang="en-US" sz="2800" b="0" i="1" dirty="0" err="1"/>
              <a:t>kuluttavat</a:t>
            </a:r>
            <a:r>
              <a:rPr lang="en-US" sz="2800" b="0" i="1" dirty="0"/>
              <a:t>?</a:t>
            </a:r>
            <a:endParaRPr lang="en-GB" sz="2800" b="0" i="1" dirty="0"/>
          </a:p>
        </p:txBody>
      </p:sp>
      <p:sp>
        <p:nvSpPr>
          <p:cNvPr id="6" name="Slide Number Placeholder 1">
            <a:extLst>
              <a:ext uri="{FF2B5EF4-FFF2-40B4-BE49-F238E27FC236}">
                <a16:creationId xmlns:a16="http://schemas.microsoft.com/office/drawing/2014/main" id="{00504763-7916-7346-9845-9506AF77654E}"/>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21</a:t>
            </a:fld>
            <a:endParaRPr lang="fi-FI"/>
          </a:p>
        </p:txBody>
      </p:sp>
    </p:spTree>
    <p:extLst>
      <p:ext uri="{BB962C8B-B14F-4D97-AF65-F5344CB8AC3E}">
        <p14:creationId xmlns:p14="http://schemas.microsoft.com/office/powerpoint/2010/main" val="37389328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43008" y="377825"/>
            <a:ext cx="8207375" cy="1196975"/>
          </a:xfrm>
        </p:spPr>
        <p:txBody>
          <a:bodyPr>
            <a:normAutofit fontScale="90000"/>
          </a:bodyPr>
          <a:lstStyle/>
          <a:p>
            <a:pPr algn="ctr">
              <a:lnSpc>
                <a:spcPct val="200000"/>
              </a:lnSpc>
            </a:pPr>
            <a:r>
              <a:rPr lang="en-US" b="0" i="1" dirty="0" err="1"/>
              <a:t>Miten</a:t>
            </a:r>
            <a:r>
              <a:rPr lang="en-US" b="0" i="1" dirty="0"/>
              <a:t> </a:t>
            </a:r>
            <a:r>
              <a:rPr lang="en-US" b="0" i="1" dirty="0" err="1"/>
              <a:t>paljon</a:t>
            </a:r>
            <a:r>
              <a:rPr lang="en-US" b="0" i="1" dirty="0"/>
              <a:t> </a:t>
            </a:r>
            <a:r>
              <a:rPr lang="en-US" b="0" i="1" dirty="0" err="1"/>
              <a:t>kotona</a:t>
            </a:r>
            <a:r>
              <a:rPr lang="en-US" b="0" i="1" dirty="0"/>
              <a:t> tai </a:t>
            </a:r>
            <a:r>
              <a:rPr lang="en-US" b="0" i="1" dirty="0" err="1"/>
              <a:t>luokassa</a:t>
            </a:r>
            <a:r>
              <a:rPr lang="en-US" b="0" i="1" dirty="0"/>
              <a:t> </a:t>
            </a:r>
            <a:r>
              <a:rPr lang="en-US" b="0" i="1" dirty="0" err="1"/>
              <a:t>olevat</a:t>
            </a:r>
            <a:r>
              <a:rPr lang="en-US" b="0" i="1" dirty="0"/>
              <a:t> </a:t>
            </a:r>
            <a:r>
              <a:rPr lang="en-US" b="0" i="1" dirty="0" err="1"/>
              <a:t>laitteet</a:t>
            </a:r>
            <a:r>
              <a:rPr lang="en-US" b="0" i="1" dirty="0"/>
              <a:t> </a:t>
            </a:r>
            <a:r>
              <a:rPr lang="en-US" b="0" i="1" dirty="0" err="1"/>
              <a:t>kuluttavat</a:t>
            </a:r>
            <a:r>
              <a:rPr lang="en-US" b="0" i="1" dirty="0"/>
              <a:t>?</a:t>
            </a:r>
            <a:endParaRPr lang="en-GB" b="0" i="1" dirty="0"/>
          </a:p>
        </p:txBody>
      </p:sp>
      <p:sp>
        <p:nvSpPr>
          <p:cNvPr id="6" name="Text Placeholder 3">
            <a:extLst>
              <a:ext uri="{FF2B5EF4-FFF2-40B4-BE49-F238E27FC236}">
                <a16:creationId xmlns:a16="http://schemas.microsoft.com/office/drawing/2014/main" id="{3884CE03-6B14-7741-9829-292211D7BA47}"/>
              </a:ext>
            </a:extLst>
          </p:cNvPr>
          <p:cNvSpPr txBox="1">
            <a:spLocks/>
          </p:cNvSpPr>
          <p:nvPr/>
        </p:nvSpPr>
        <p:spPr>
          <a:xfrm>
            <a:off x="643008" y="2311400"/>
            <a:ext cx="8207375" cy="4044951"/>
          </a:xfrm>
          <a:prstGeom prst="rect">
            <a:avLst/>
          </a:prstGeom>
        </p:spPr>
        <p:txBody>
          <a:bodyPr vert="horz" lIns="68580" tIns="34290" rIns="68580" bIns="34290" numCol="2"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Helvetica Neue" panose="02000503000000020004"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Helvetica Neue" panose="02000503000000020004"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Helvetica Neue" panose="02000503000000020004"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panose="02000503000000020004"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panose="02000503000000020004"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54305" indent="-154305">
              <a:lnSpc>
                <a:spcPct val="250000"/>
              </a:lnSpc>
            </a:pPr>
            <a:r>
              <a:rPr lang="fi-FI" sz="2400" dirty="0"/>
              <a:t>Erilaiset valaisimet</a:t>
            </a:r>
          </a:p>
          <a:p>
            <a:pPr marL="154305" indent="-154305">
              <a:lnSpc>
                <a:spcPct val="250000"/>
              </a:lnSpc>
            </a:pPr>
            <a:r>
              <a:rPr lang="fi-FI" sz="2400" dirty="0"/>
              <a:t>Kännykän laturi</a:t>
            </a:r>
          </a:p>
          <a:p>
            <a:pPr marL="154305" indent="-154305">
              <a:lnSpc>
                <a:spcPct val="250000"/>
              </a:lnSpc>
            </a:pPr>
            <a:r>
              <a:rPr lang="fi-FI" sz="2400" dirty="0" err="1"/>
              <a:t>Wi-fi</a:t>
            </a:r>
            <a:r>
              <a:rPr lang="fi-FI" sz="2400" dirty="0"/>
              <a:t> vastaanotin</a:t>
            </a:r>
          </a:p>
          <a:p>
            <a:pPr marL="154305" indent="-154305">
              <a:lnSpc>
                <a:spcPct val="250000"/>
              </a:lnSpc>
            </a:pPr>
            <a:r>
              <a:rPr lang="fi-FI" sz="2400" dirty="0"/>
              <a:t>Televisio</a:t>
            </a:r>
          </a:p>
          <a:p>
            <a:pPr marL="154305" indent="-154305">
              <a:lnSpc>
                <a:spcPct val="250000"/>
              </a:lnSpc>
            </a:pPr>
            <a:r>
              <a:rPr lang="fi-FI" sz="2400" dirty="0"/>
              <a:t>Videotykki</a:t>
            </a:r>
          </a:p>
          <a:p>
            <a:pPr marL="154305" indent="-154305">
              <a:lnSpc>
                <a:spcPct val="250000"/>
              </a:lnSpc>
            </a:pPr>
            <a:r>
              <a:rPr lang="fi-FI" sz="2400" dirty="0"/>
              <a:t>Sähkölämmitin</a:t>
            </a:r>
          </a:p>
          <a:p>
            <a:pPr marL="154305" indent="-154305">
              <a:lnSpc>
                <a:spcPct val="250000"/>
              </a:lnSpc>
            </a:pPr>
            <a:r>
              <a:rPr lang="fi-FI" sz="2400" dirty="0"/>
              <a:t>Sähkökiuas</a:t>
            </a:r>
          </a:p>
          <a:p>
            <a:pPr marL="154305" indent="-154305">
              <a:lnSpc>
                <a:spcPct val="250000"/>
              </a:lnSpc>
            </a:pPr>
            <a:r>
              <a:rPr lang="fi-FI" sz="2400" dirty="0"/>
              <a:t>Pölynimuri</a:t>
            </a:r>
            <a:endParaRPr lang="fi-FI" sz="1800" b="1" dirty="0">
              <a:solidFill>
                <a:schemeClr val="tx1">
                  <a:lumMod val="50000"/>
                </a:schemeClr>
              </a:solidFill>
            </a:endParaRPr>
          </a:p>
        </p:txBody>
      </p:sp>
      <p:sp>
        <p:nvSpPr>
          <p:cNvPr id="8" name="Slide Number Placeholder 1">
            <a:extLst>
              <a:ext uri="{FF2B5EF4-FFF2-40B4-BE49-F238E27FC236}">
                <a16:creationId xmlns:a16="http://schemas.microsoft.com/office/drawing/2014/main" id="{6B395CAD-09E9-C944-99A8-F7652E2B2C1D}"/>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22</a:t>
            </a:fld>
            <a:endParaRPr lang="fi-FI"/>
          </a:p>
        </p:txBody>
      </p:sp>
    </p:spTree>
    <p:extLst>
      <p:ext uri="{BB962C8B-B14F-4D97-AF65-F5344CB8AC3E}">
        <p14:creationId xmlns:p14="http://schemas.microsoft.com/office/powerpoint/2010/main" val="1132071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8265" y="-51491"/>
            <a:ext cx="5155735" cy="1435791"/>
          </a:xfrm>
        </p:spPr>
        <p:txBody>
          <a:bodyPr>
            <a:normAutofit/>
          </a:bodyPr>
          <a:lstStyle/>
          <a:p>
            <a:r>
              <a:rPr lang="en-US" sz="2400" b="0" dirty="0" err="1"/>
              <a:t>Eri</a:t>
            </a:r>
            <a:r>
              <a:rPr lang="en-US" sz="2400" b="0" dirty="0"/>
              <a:t> </a:t>
            </a:r>
            <a:r>
              <a:rPr lang="en-US" sz="2400" b="0" dirty="0" err="1"/>
              <a:t>sähkölaitteiden</a:t>
            </a:r>
            <a:r>
              <a:rPr lang="en-US" sz="2400" b="0" dirty="0"/>
              <a:t> </a:t>
            </a:r>
            <a:r>
              <a:rPr lang="en-US" sz="2400" b="0" dirty="0" err="1"/>
              <a:t>kulutuksia</a:t>
            </a:r>
            <a:r>
              <a:rPr lang="en-US" sz="2400" b="0" dirty="0"/>
              <a:t>:</a:t>
            </a:r>
            <a:endParaRPr lang="en-GB" sz="2400" b="0" dirty="0"/>
          </a:p>
        </p:txBody>
      </p:sp>
      <p:sp>
        <p:nvSpPr>
          <p:cNvPr id="7" name="Content Placeholder 2"/>
          <p:cNvSpPr>
            <a:spLocks noGrp="1"/>
          </p:cNvSpPr>
          <p:nvPr>
            <p:ph sz="quarter" idx="4294967295"/>
          </p:nvPr>
        </p:nvSpPr>
        <p:spPr>
          <a:xfrm>
            <a:off x="4429802" y="1492852"/>
            <a:ext cx="3494087" cy="1663700"/>
          </a:xfrm>
        </p:spPr>
        <p:txBody>
          <a:bodyPr>
            <a:normAutofit fontScale="62500" lnSpcReduction="20000"/>
          </a:bodyPr>
          <a:lstStyle/>
          <a:p>
            <a:pPr marL="0" indent="0">
              <a:lnSpc>
                <a:spcPct val="120000"/>
              </a:lnSpc>
              <a:buNone/>
            </a:pPr>
            <a:r>
              <a:rPr lang="fi-FI" sz="2160" b="0" dirty="0"/>
              <a:t>Jos televisio on 365 päivää vuodessa valmiustilassa,  energiaa kuluu 20 W * 24 h* 365 päivää = 175,2 kWh vuodessa. Jos sähkö maksaa 0,16 euroa/kWh, valmiustila maksaa vuodessa 28 euroa (tähän lisäksi toki television katselemisen hinta päälle). </a:t>
            </a:r>
          </a:p>
        </p:txBody>
      </p:sp>
      <p:sp>
        <p:nvSpPr>
          <p:cNvPr id="9" name="TextBox 8"/>
          <p:cNvSpPr txBox="1"/>
          <p:nvPr/>
        </p:nvSpPr>
        <p:spPr>
          <a:xfrm>
            <a:off x="178265" y="6389077"/>
            <a:ext cx="7816385" cy="276999"/>
          </a:xfrm>
          <a:prstGeom prst="rect">
            <a:avLst/>
          </a:prstGeom>
          <a:noFill/>
        </p:spPr>
        <p:txBody>
          <a:bodyPr wrap="square" lIns="0" tIns="0" rIns="0" bIns="0" rtlCol="0">
            <a:spAutoFit/>
          </a:bodyPr>
          <a:lstStyle/>
          <a:p>
            <a:r>
              <a:rPr lang="en-GB" sz="900" dirty="0" err="1">
                <a:latin typeface="Space Mono" panose="02000509040000020004"/>
              </a:rPr>
              <a:t>Lähde</a:t>
            </a:r>
            <a:r>
              <a:rPr lang="en-GB" sz="900" dirty="0">
                <a:latin typeface="Space Mono" panose="02000509040000020004"/>
              </a:rPr>
              <a:t>: </a:t>
            </a:r>
            <a:r>
              <a:rPr lang="en-GB" sz="900" dirty="0" err="1">
                <a:latin typeface="Space Mono" panose="02000509040000020004"/>
              </a:rPr>
              <a:t>Vattenfall</a:t>
            </a:r>
            <a:r>
              <a:rPr lang="en-GB" sz="900" dirty="0">
                <a:latin typeface="Space Mono" panose="02000509040000020004"/>
              </a:rPr>
              <a:t>. </a:t>
            </a:r>
            <a:r>
              <a:rPr lang="en-GB" sz="900" dirty="0" err="1">
                <a:latin typeface="Space Mono" panose="02000509040000020004"/>
              </a:rPr>
              <a:t>Sähkölaitteiden</a:t>
            </a:r>
            <a:r>
              <a:rPr lang="en-GB" sz="900" dirty="0">
                <a:latin typeface="Space Mono" panose="02000509040000020004"/>
              </a:rPr>
              <a:t> </a:t>
            </a:r>
            <a:r>
              <a:rPr lang="en-GB" sz="900" dirty="0" err="1">
                <a:latin typeface="Space Mono" panose="02000509040000020004"/>
              </a:rPr>
              <a:t>keskimääräinen</a:t>
            </a:r>
            <a:r>
              <a:rPr lang="en-GB" sz="900" dirty="0">
                <a:latin typeface="Space Mono" panose="02000509040000020004"/>
              </a:rPr>
              <a:t> </a:t>
            </a:r>
            <a:r>
              <a:rPr lang="en-GB" sz="900" dirty="0" err="1">
                <a:latin typeface="Space Mono" panose="02000509040000020004"/>
              </a:rPr>
              <a:t>sähkönkulutus</a:t>
            </a:r>
            <a:r>
              <a:rPr lang="en-GB" sz="900" dirty="0">
                <a:latin typeface="Space Mono" panose="02000509040000020004"/>
              </a:rPr>
              <a:t>. </a:t>
            </a:r>
            <a:r>
              <a:rPr lang="en-GB" sz="900" dirty="0" err="1">
                <a:latin typeface="Space Mono" panose="02000509040000020004"/>
              </a:rPr>
              <a:t>Noudettu</a:t>
            </a:r>
            <a:r>
              <a:rPr lang="en-GB" sz="900" dirty="0">
                <a:latin typeface="Space Mono" panose="02000509040000020004"/>
              </a:rPr>
              <a:t> 17. </a:t>
            </a:r>
            <a:r>
              <a:rPr lang="en-GB" sz="900" dirty="0" err="1">
                <a:latin typeface="Space Mono" panose="02000509040000020004"/>
              </a:rPr>
              <a:t>syyskuuta</a:t>
            </a:r>
            <a:r>
              <a:rPr lang="en-GB" sz="900" dirty="0">
                <a:latin typeface="Space Mono" panose="02000509040000020004"/>
              </a:rPr>
              <a:t> 2018, </a:t>
            </a:r>
            <a:r>
              <a:rPr lang="en-GB" sz="900" dirty="0" err="1">
                <a:latin typeface="Space Mono" panose="02000509040000020004"/>
              </a:rPr>
              <a:t>osoitteesta</a:t>
            </a:r>
            <a:r>
              <a:rPr lang="en-GB" sz="900" dirty="0">
                <a:latin typeface="Space Mono" panose="02000509040000020004"/>
              </a:rPr>
              <a:t> https://www.vattenfall.fi/energianeuvonta/sahkonkulutus/sahkolaitteiden-energiankulutus/</a:t>
            </a:r>
          </a:p>
        </p:txBody>
      </p:sp>
      <p:sp>
        <p:nvSpPr>
          <p:cNvPr id="6" name="Text Placeholder 3">
            <a:extLst>
              <a:ext uri="{FF2B5EF4-FFF2-40B4-BE49-F238E27FC236}">
                <a16:creationId xmlns:a16="http://schemas.microsoft.com/office/drawing/2014/main" id="{3884CE03-6B14-7741-9829-292211D7BA47}"/>
              </a:ext>
            </a:extLst>
          </p:cNvPr>
          <p:cNvSpPr txBox="1">
            <a:spLocks/>
          </p:cNvSpPr>
          <p:nvPr/>
        </p:nvSpPr>
        <p:spPr>
          <a:xfrm>
            <a:off x="1220111" y="1249959"/>
            <a:ext cx="5319944" cy="4628554"/>
          </a:xfrm>
          <a:prstGeom prst="rect">
            <a:avLst/>
          </a:prstGeom>
        </p:spPr>
        <p:txBody>
          <a:bodyPr vert="horz" lIns="68580" tIns="34290" rIns="68580" bIns="3429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Helvetica Neue" panose="02000503000000020004"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Helvetica Neue" panose="02000503000000020004"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Helvetica Neue" panose="02000503000000020004"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panose="02000503000000020004"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panose="02000503000000020004"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54305" indent="-154305">
              <a:lnSpc>
                <a:spcPct val="150000"/>
              </a:lnSpc>
            </a:pPr>
            <a:r>
              <a:rPr lang="en-GB" sz="1440" dirty="0"/>
              <a:t>Valaisimet</a:t>
            </a:r>
          </a:p>
          <a:p>
            <a:pPr marL="368145" lvl="1" indent="-154305">
              <a:lnSpc>
                <a:spcPct val="150000"/>
              </a:lnSpc>
            </a:pPr>
            <a:r>
              <a:rPr lang="en-GB" sz="1440" dirty="0"/>
              <a:t>Led 3 W, 6 W, 9 W, 13 W</a:t>
            </a:r>
          </a:p>
          <a:p>
            <a:pPr marL="368145" lvl="1" indent="-154305">
              <a:lnSpc>
                <a:spcPct val="150000"/>
              </a:lnSpc>
            </a:pPr>
            <a:r>
              <a:rPr lang="en-GB" sz="1440" dirty="0" err="1"/>
              <a:t>Hehkulamppu</a:t>
            </a:r>
            <a:r>
              <a:rPr lang="en-GB" sz="1440" dirty="0"/>
              <a:t> 40 W, 60 W </a:t>
            </a:r>
          </a:p>
          <a:p>
            <a:pPr marL="368145" lvl="1" indent="-154305">
              <a:lnSpc>
                <a:spcPct val="150000"/>
              </a:lnSpc>
            </a:pPr>
            <a:r>
              <a:rPr lang="en-GB" sz="1440" dirty="0" err="1"/>
              <a:t>Halogeenilamput</a:t>
            </a:r>
            <a:r>
              <a:rPr lang="en-GB" sz="1440" dirty="0"/>
              <a:t> 10–50 W</a:t>
            </a:r>
          </a:p>
          <a:p>
            <a:pPr marL="368145" lvl="1" indent="-154305">
              <a:lnSpc>
                <a:spcPct val="150000"/>
              </a:lnSpc>
            </a:pPr>
            <a:r>
              <a:rPr lang="en-GB" sz="1440" dirty="0" err="1"/>
              <a:t>Energiansäästölamppu</a:t>
            </a:r>
            <a:r>
              <a:rPr lang="en-GB" sz="1440" dirty="0"/>
              <a:t> 11 W, 18 W</a:t>
            </a:r>
          </a:p>
          <a:p>
            <a:pPr marL="368145" lvl="1" indent="-154305">
              <a:lnSpc>
                <a:spcPct val="150000"/>
              </a:lnSpc>
            </a:pPr>
            <a:r>
              <a:rPr lang="en-GB" sz="1440" dirty="0" err="1"/>
              <a:t>Loisteputki</a:t>
            </a:r>
            <a:r>
              <a:rPr lang="en-GB" sz="1440" dirty="0"/>
              <a:t> 36 W</a:t>
            </a:r>
          </a:p>
          <a:p>
            <a:pPr marL="154305" indent="-154305">
              <a:lnSpc>
                <a:spcPct val="150000"/>
              </a:lnSpc>
            </a:pPr>
            <a:r>
              <a:rPr lang="en-US" sz="1440" dirty="0" err="1"/>
              <a:t>Kännykän</a:t>
            </a:r>
            <a:r>
              <a:rPr lang="en-US" sz="1440" dirty="0"/>
              <a:t> </a:t>
            </a:r>
            <a:r>
              <a:rPr lang="en-US" sz="1440" dirty="0" err="1"/>
              <a:t>laturissa</a:t>
            </a:r>
            <a:r>
              <a:rPr lang="en-US" sz="1440" dirty="0"/>
              <a:t> </a:t>
            </a:r>
            <a:r>
              <a:rPr lang="en-US" sz="1440" dirty="0" err="1"/>
              <a:t>lukee</a:t>
            </a:r>
            <a:r>
              <a:rPr lang="en-US" sz="1440" dirty="0"/>
              <a:t>: </a:t>
            </a:r>
          </a:p>
          <a:p>
            <a:pPr marL="0" indent="0">
              <a:lnSpc>
                <a:spcPct val="150000"/>
              </a:lnSpc>
              <a:buNone/>
            </a:pPr>
            <a:r>
              <a:rPr lang="en-US" sz="1440" dirty="0"/>
              <a:t>    “Output 5 V 1.3 A” = ________ W</a:t>
            </a:r>
          </a:p>
          <a:p>
            <a:pPr marL="154305" indent="-154305">
              <a:lnSpc>
                <a:spcPct val="150000"/>
              </a:lnSpc>
            </a:pPr>
            <a:r>
              <a:rPr lang="en-US" sz="1440" dirty="0" err="1"/>
              <a:t>Wi-fi</a:t>
            </a:r>
            <a:r>
              <a:rPr lang="en-US" sz="1440" dirty="0"/>
              <a:t> </a:t>
            </a:r>
            <a:r>
              <a:rPr lang="en-US" sz="1440" dirty="0" err="1"/>
              <a:t>vastaanotin</a:t>
            </a:r>
            <a:r>
              <a:rPr lang="en-US" sz="1440" dirty="0"/>
              <a:t> 5 W</a:t>
            </a:r>
            <a:endParaRPr lang="en-US" sz="2000" dirty="0"/>
          </a:p>
          <a:p>
            <a:pPr marL="25245" indent="-154305">
              <a:lnSpc>
                <a:spcPct val="150000"/>
              </a:lnSpc>
            </a:pPr>
            <a:r>
              <a:rPr lang="en-US" sz="1740" b="1" dirty="0" err="1"/>
              <a:t>Televisio</a:t>
            </a:r>
            <a:r>
              <a:rPr lang="en-US" sz="1740" b="1" dirty="0"/>
              <a:t>: 150 – 200 W</a:t>
            </a:r>
          </a:p>
          <a:p>
            <a:pPr marL="154305" indent="-154305">
              <a:lnSpc>
                <a:spcPct val="150000"/>
              </a:lnSpc>
            </a:pPr>
            <a:r>
              <a:rPr lang="en-US" sz="1530" dirty="0"/>
              <a:t>Television </a:t>
            </a:r>
            <a:r>
              <a:rPr lang="en-US" sz="1530" dirty="0" err="1"/>
              <a:t>valmiustila</a:t>
            </a:r>
            <a:r>
              <a:rPr lang="en-US" sz="1530" dirty="0"/>
              <a:t> 20 W (!!) </a:t>
            </a:r>
          </a:p>
          <a:p>
            <a:pPr marL="154305" indent="-154305">
              <a:lnSpc>
                <a:spcPct val="150000"/>
              </a:lnSpc>
            </a:pPr>
            <a:r>
              <a:rPr lang="en-US" sz="1600" dirty="0" err="1"/>
              <a:t>Videotykki</a:t>
            </a:r>
            <a:r>
              <a:rPr lang="en-US" sz="1600" dirty="0"/>
              <a:t> 200 – 300 W</a:t>
            </a:r>
            <a:endParaRPr lang="en-US" sz="1530" dirty="0"/>
          </a:p>
          <a:p>
            <a:pPr marL="154305" indent="-154305">
              <a:lnSpc>
                <a:spcPct val="150000"/>
              </a:lnSpc>
            </a:pPr>
            <a:r>
              <a:rPr lang="en-US" sz="1440" dirty="0" err="1"/>
              <a:t>Sähkölämmitin</a:t>
            </a:r>
            <a:r>
              <a:rPr lang="en-US" sz="1440" dirty="0"/>
              <a:t> 1000 W</a:t>
            </a:r>
          </a:p>
          <a:p>
            <a:pPr marL="154305" indent="-154305">
              <a:lnSpc>
                <a:spcPct val="150000"/>
              </a:lnSpc>
            </a:pPr>
            <a:r>
              <a:rPr lang="en-US" sz="1440" b="1" dirty="0" err="1"/>
              <a:t>Sähkökiuas</a:t>
            </a:r>
            <a:r>
              <a:rPr lang="en-US" sz="1440" b="1" dirty="0"/>
              <a:t> 4.5 kW -8 kW</a:t>
            </a:r>
          </a:p>
          <a:p>
            <a:pPr marL="154305" indent="-154305">
              <a:lnSpc>
                <a:spcPct val="150000"/>
              </a:lnSpc>
            </a:pPr>
            <a:r>
              <a:rPr lang="en-US" sz="1440" dirty="0" err="1"/>
              <a:t>Pölynimuri</a:t>
            </a:r>
            <a:r>
              <a:rPr lang="en-US" sz="1440" dirty="0"/>
              <a:t> 440 – 1500 W</a:t>
            </a:r>
          </a:p>
          <a:p>
            <a:pPr marL="154305" indent="-154305"/>
            <a:endParaRPr lang="en-US" sz="1440" dirty="0"/>
          </a:p>
        </p:txBody>
      </p:sp>
      <p:sp>
        <p:nvSpPr>
          <p:cNvPr id="3" name="Rectangle 2">
            <a:extLst>
              <a:ext uri="{FF2B5EF4-FFF2-40B4-BE49-F238E27FC236}">
                <a16:creationId xmlns:a16="http://schemas.microsoft.com/office/drawing/2014/main" id="{D5F777B3-47DA-AA42-AC3D-17337EAC8FE9}"/>
              </a:ext>
            </a:extLst>
          </p:cNvPr>
          <p:cNvSpPr/>
          <p:nvPr/>
        </p:nvSpPr>
        <p:spPr>
          <a:xfrm>
            <a:off x="4338751" y="4703018"/>
            <a:ext cx="3835400" cy="1600438"/>
          </a:xfrm>
          <a:prstGeom prst="rect">
            <a:avLst/>
          </a:prstGeom>
        </p:spPr>
        <p:txBody>
          <a:bodyPr wrap="square">
            <a:spAutoFit/>
          </a:bodyPr>
          <a:lstStyle/>
          <a:p>
            <a:r>
              <a:rPr lang="fi-FI" sz="1400" dirty="0">
                <a:latin typeface="Helvetica Neue" panose="02000503000000020004"/>
              </a:rPr>
              <a:t>Perinteisen kiukaan sähkönkulutus saunomiskertaa kohti on 6-10 kWh eli n. 0,72 - 1,2 €. Jos kylvet 2 kertaa viikossa, vuodessa sähköä kuluu 2 x 8 kWh x 52 (viikkoa) = 832 kWh. Rahassa se merkitsee 100 euron lisäystä sähkölaskuun, kun sähkö maksaa 0,12 euroa/ kilowattitunti.”</a:t>
            </a:r>
            <a:endParaRPr lang="en-US" sz="1400" dirty="0">
              <a:latin typeface="Helvetica Neue" panose="02000503000000020004"/>
            </a:endParaRPr>
          </a:p>
        </p:txBody>
      </p:sp>
      <p:pic>
        <p:nvPicPr>
          <p:cNvPr id="10" name="Picture 9">
            <a:extLst>
              <a:ext uri="{FF2B5EF4-FFF2-40B4-BE49-F238E27FC236}">
                <a16:creationId xmlns:a16="http://schemas.microsoft.com/office/drawing/2014/main" id="{740D4E34-28BF-9C41-B9A4-91171BEB9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58758">
            <a:off x="2901676" y="4373168"/>
            <a:ext cx="1444985" cy="1025159"/>
          </a:xfrm>
          <a:prstGeom prst="rect">
            <a:avLst/>
          </a:prstGeom>
        </p:spPr>
      </p:pic>
      <p:pic>
        <p:nvPicPr>
          <p:cNvPr id="11" name="Picture 10">
            <a:extLst>
              <a:ext uri="{FF2B5EF4-FFF2-40B4-BE49-F238E27FC236}">
                <a16:creationId xmlns:a16="http://schemas.microsoft.com/office/drawing/2014/main" id="{5D1B1F4F-FA50-BD44-8C70-E9701156D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238573" flipV="1">
            <a:off x="3233428" y="3309289"/>
            <a:ext cx="1293308" cy="917550"/>
          </a:xfrm>
          <a:prstGeom prst="rect">
            <a:avLst/>
          </a:prstGeom>
        </p:spPr>
      </p:pic>
      <p:sp>
        <p:nvSpPr>
          <p:cNvPr id="12" name="Slide Number Placeholder 1">
            <a:extLst>
              <a:ext uri="{FF2B5EF4-FFF2-40B4-BE49-F238E27FC236}">
                <a16:creationId xmlns:a16="http://schemas.microsoft.com/office/drawing/2014/main" id="{EB49EEEE-F8F7-4B42-9ECB-D536FC9A359E}"/>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23</a:t>
            </a:fld>
            <a:endParaRPr lang="fi-FI"/>
          </a:p>
        </p:txBody>
      </p:sp>
    </p:spTree>
    <p:extLst>
      <p:ext uri="{BB962C8B-B14F-4D97-AF65-F5344CB8AC3E}">
        <p14:creationId xmlns:p14="http://schemas.microsoft.com/office/powerpoint/2010/main" val="37179052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17500"/>
            <a:ext cx="8207375" cy="1196975"/>
          </a:xfrm>
        </p:spPr>
        <p:txBody>
          <a:bodyPr>
            <a:normAutofit fontScale="90000"/>
          </a:bodyPr>
          <a:lstStyle/>
          <a:p>
            <a:r>
              <a:rPr lang="en-US" dirty="0" err="1"/>
              <a:t>Voit</a:t>
            </a:r>
            <a:r>
              <a:rPr lang="en-US" dirty="0"/>
              <a:t> </a:t>
            </a:r>
            <a:r>
              <a:rPr lang="en-US" dirty="0" err="1"/>
              <a:t>lainata</a:t>
            </a:r>
            <a:r>
              <a:rPr lang="en-US" dirty="0"/>
              <a:t> </a:t>
            </a:r>
            <a:r>
              <a:rPr lang="en-US" dirty="0" err="1"/>
              <a:t>sähkönkulutusmittaria</a:t>
            </a:r>
            <a:r>
              <a:rPr lang="en-US" dirty="0"/>
              <a:t> </a:t>
            </a:r>
            <a:r>
              <a:rPr lang="en-US" dirty="0" err="1"/>
              <a:t>sähköyhtiöltä</a:t>
            </a:r>
            <a:r>
              <a:rPr lang="en-US" dirty="0"/>
              <a:t> tai </a:t>
            </a:r>
            <a:r>
              <a:rPr lang="en-US" dirty="0" err="1"/>
              <a:t>kirjastosta</a:t>
            </a:r>
            <a:endParaRPr lang="en-GB" dirty="0"/>
          </a:p>
        </p:txBody>
      </p:sp>
      <p:pic>
        <p:nvPicPr>
          <p:cNvPr id="6" name="Content Placeholder 5"/>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83343" y="1514475"/>
            <a:ext cx="8977313" cy="4087813"/>
          </a:xfrm>
        </p:spPr>
      </p:pic>
      <p:sp>
        <p:nvSpPr>
          <p:cNvPr id="8" name="Slide Number Placeholder 1">
            <a:extLst>
              <a:ext uri="{FF2B5EF4-FFF2-40B4-BE49-F238E27FC236}">
                <a16:creationId xmlns:a16="http://schemas.microsoft.com/office/drawing/2014/main" id="{4092B7C0-B92B-414B-8860-9ED79B27FF7D}"/>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24</a:t>
            </a:fld>
            <a:endParaRPr lang="fi-FI"/>
          </a:p>
        </p:txBody>
      </p:sp>
      <p:sp>
        <p:nvSpPr>
          <p:cNvPr id="9" name="TextBox 8">
            <a:extLst>
              <a:ext uri="{FF2B5EF4-FFF2-40B4-BE49-F238E27FC236}">
                <a16:creationId xmlns:a16="http://schemas.microsoft.com/office/drawing/2014/main" id="{698FB069-A066-D04C-AF3C-35A4A4884CE4}"/>
              </a:ext>
            </a:extLst>
          </p:cNvPr>
          <p:cNvSpPr txBox="1"/>
          <p:nvPr/>
        </p:nvSpPr>
        <p:spPr>
          <a:xfrm>
            <a:off x="6107186" y="5838095"/>
            <a:ext cx="2824282" cy="380873"/>
          </a:xfrm>
          <a:prstGeom prst="rect">
            <a:avLst/>
          </a:prstGeom>
          <a:noFill/>
        </p:spPr>
        <p:txBody>
          <a:bodyPr wrap="square" lIns="0" tIns="0" rIns="0" bIns="0" rtlCol="0">
            <a:spAutoFit/>
          </a:bodyPr>
          <a:lstStyle/>
          <a:p>
            <a:r>
              <a:rPr lang="fi-FI" sz="825" i="1" dirty="0" smtClean="0">
                <a:latin typeface="Helvetica Neue Thin" panose="020B0403020202020204" pitchFamily="34" charset="0"/>
                <a:ea typeface="Helvetica Neue Thin" panose="020B0403020202020204" pitchFamily="34" charset="0"/>
              </a:rPr>
              <a:t>Kuva</a:t>
            </a:r>
            <a:r>
              <a:rPr lang="fi-FI" sz="825" i="1" dirty="0">
                <a:latin typeface="Helvetica Neue Thin" panose="020B0403020202020204" pitchFamily="34" charset="0"/>
                <a:ea typeface="Helvetica Neue Thin" panose="020B0403020202020204" pitchFamily="34" charset="0"/>
              </a:rPr>
              <a:t>: Savon Voima Verkko. Kulutusmittareiden lainaus. Noudettu 18. syyskuuta 2018, osoitteesta https://www.savonvoima.fi/sahkon-siirto/muut-palvelut/kulutusmittareiden-lainaus/</a:t>
            </a:r>
          </a:p>
        </p:txBody>
      </p:sp>
    </p:spTree>
    <p:extLst>
      <p:ext uri="{BB962C8B-B14F-4D97-AF65-F5344CB8AC3E}">
        <p14:creationId xmlns:p14="http://schemas.microsoft.com/office/powerpoint/2010/main" val="3482205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94FB5D-520A-B347-98ED-72A882B8056E}"/>
              </a:ext>
            </a:extLst>
          </p:cNvPr>
          <p:cNvSpPr txBox="1">
            <a:spLocks/>
          </p:cNvSpPr>
          <p:nvPr/>
        </p:nvSpPr>
        <p:spPr>
          <a:xfrm>
            <a:off x="1015842" y="2428610"/>
            <a:ext cx="7386638" cy="1977000"/>
          </a:xfrm>
          <a:prstGeom prst="rect">
            <a:avLst/>
          </a:prstGeom>
        </p:spPr>
        <p:txBody>
          <a:bodyPr lIns="0" tIns="0" rIns="0" bIns="0" anchor="ctr">
            <a:noAutofit/>
          </a:bodyPr>
          <a:lstStyle>
            <a:lvl1pPr algn="l" defTabSz="457200" rtl="0" eaLnBrk="1" fontAlgn="base" hangingPunct="1">
              <a:lnSpc>
                <a:spcPct val="80000"/>
              </a:lnSpc>
              <a:spcBef>
                <a:spcPct val="0"/>
              </a:spcBef>
              <a:spcAft>
                <a:spcPct val="0"/>
              </a:spcAft>
              <a:defRPr sz="7200" b="1" kern="1200" spc="-200">
                <a:solidFill>
                  <a:schemeClr val="bg1"/>
                </a:solidFill>
                <a:latin typeface="+mj-lt"/>
                <a:ea typeface="ＭＳ Ｐゴシック" charset="0"/>
                <a:cs typeface="MS PGothic" pitchFamily="34" charset="-128"/>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gn="ctr"/>
            <a:r>
              <a:rPr lang="fi-FI" sz="2880" b="0" i="1" dirty="0">
                <a:solidFill>
                  <a:schemeClr val="tx1"/>
                </a:solidFill>
                <a:latin typeface="Space Mono" panose="02000509040000020004" pitchFamily="49" charset="77"/>
                <a:ea typeface="Helvetica Neue" panose="02000503000000020004" pitchFamily="2" charset="0"/>
                <a:cs typeface="Helvetica Neue" panose="02000503000000020004" pitchFamily="2" charset="0"/>
              </a:rPr>
              <a:t>Miten säilytetään ruokaa?</a:t>
            </a:r>
          </a:p>
        </p:txBody>
      </p:sp>
      <p:sp>
        <p:nvSpPr>
          <p:cNvPr id="4" name="Slide Number Placeholder 1">
            <a:extLst>
              <a:ext uri="{FF2B5EF4-FFF2-40B4-BE49-F238E27FC236}">
                <a16:creationId xmlns:a16="http://schemas.microsoft.com/office/drawing/2014/main" id="{C0860954-A183-1D4D-A0FE-42613E3B7A1E}"/>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25</a:t>
            </a:fld>
            <a:endParaRPr lang="fi-FI"/>
          </a:p>
        </p:txBody>
      </p:sp>
    </p:spTree>
    <p:extLst>
      <p:ext uri="{BB962C8B-B14F-4D97-AF65-F5344CB8AC3E}">
        <p14:creationId xmlns:p14="http://schemas.microsoft.com/office/powerpoint/2010/main" val="15021110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352B77-1C0A-4C4E-A430-B5AD247FA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149" y="1296412"/>
            <a:ext cx="3313702" cy="4328101"/>
          </a:xfrm>
          <a:prstGeom prst="rect">
            <a:avLst/>
          </a:prstGeom>
        </p:spPr>
      </p:pic>
      <p:sp>
        <p:nvSpPr>
          <p:cNvPr id="4" name="Slide Number Placeholder 1">
            <a:extLst>
              <a:ext uri="{FF2B5EF4-FFF2-40B4-BE49-F238E27FC236}">
                <a16:creationId xmlns:a16="http://schemas.microsoft.com/office/drawing/2014/main" id="{91EAA851-C7A6-7847-9888-E059EE08A713}"/>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26</a:t>
            </a:fld>
            <a:endParaRPr lang="fi-FI"/>
          </a:p>
        </p:txBody>
      </p:sp>
    </p:spTree>
    <p:extLst>
      <p:ext uri="{BB962C8B-B14F-4D97-AF65-F5344CB8AC3E}">
        <p14:creationId xmlns:p14="http://schemas.microsoft.com/office/powerpoint/2010/main" val="1918314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a:stretch/>
        </p:blipFill>
        <p:spPr>
          <a:xfrm>
            <a:off x="225978" y="537272"/>
            <a:ext cx="7541595" cy="5720277"/>
          </a:xfrm>
        </p:spPr>
      </p:pic>
      <p:sp>
        <p:nvSpPr>
          <p:cNvPr id="3" name="Rectangle 2">
            <a:extLst>
              <a:ext uri="{FF2B5EF4-FFF2-40B4-BE49-F238E27FC236}">
                <a16:creationId xmlns:a16="http://schemas.microsoft.com/office/drawing/2014/main" id="{EA7D6FC5-40E5-0D43-8472-7D77F08F779C}"/>
              </a:ext>
            </a:extLst>
          </p:cNvPr>
          <p:cNvSpPr/>
          <p:nvPr/>
        </p:nvSpPr>
        <p:spPr>
          <a:xfrm>
            <a:off x="225978" y="421097"/>
            <a:ext cx="7541595" cy="501763"/>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sp>
        <p:nvSpPr>
          <p:cNvPr id="7" name="TextBox 6">
            <a:extLst>
              <a:ext uri="{FF2B5EF4-FFF2-40B4-BE49-F238E27FC236}">
                <a16:creationId xmlns:a16="http://schemas.microsoft.com/office/drawing/2014/main" id="{1854FF22-8494-3847-9F93-AD92D0B5DA1E}"/>
              </a:ext>
            </a:extLst>
          </p:cNvPr>
          <p:cNvSpPr txBox="1"/>
          <p:nvPr/>
        </p:nvSpPr>
        <p:spPr>
          <a:xfrm>
            <a:off x="225978" y="479662"/>
            <a:ext cx="5806522" cy="443198"/>
          </a:xfrm>
          <a:prstGeom prst="rect">
            <a:avLst/>
          </a:prstGeom>
          <a:noFill/>
        </p:spPr>
        <p:txBody>
          <a:bodyPr wrap="square" lIns="0" tIns="0" rIns="0" bIns="0" rtlCol="0">
            <a:spAutoFit/>
          </a:bodyPr>
          <a:lstStyle/>
          <a:p>
            <a:r>
              <a:rPr lang="fi-FI" sz="1440" b="1" dirty="0">
                <a:latin typeface="Helvetica Neue" panose="02000503000000020004" pitchFamily="2" charset="0"/>
                <a:ea typeface="Helvetica Neue" panose="02000503000000020004" pitchFamily="2" charset="0"/>
                <a:cs typeface="Helvetica Neue" panose="02000503000000020004" pitchFamily="2" charset="0"/>
              </a:rPr>
              <a:t>Ennen vanhaan säilöttiin ruokia maakuopassa tai maakellareissa, jotka kylmennettiin suurilla jäälohkareilla.</a:t>
            </a:r>
          </a:p>
        </p:txBody>
      </p:sp>
      <p:sp>
        <p:nvSpPr>
          <p:cNvPr id="8" name="TextBox 7">
            <a:extLst>
              <a:ext uri="{FF2B5EF4-FFF2-40B4-BE49-F238E27FC236}">
                <a16:creationId xmlns:a16="http://schemas.microsoft.com/office/drawing/2014/main" id="{381E4210-E465-0241-A6DD-13EA8F8C75BD}"/>
              </a:ext>
            </a:extLst>
          </p:cNvPr>
          <p:cNvSpPr txBox="1"/>
          <p:nvPr/>
        </p:nvSpPr>
        <p:spPr>
          <a:xfrm>
            <a:off x="7867515" y="5876676"/>
            <a:ext cx="748537" cy="380873"/>
          </a:xfrm>
          <a:prstGeom prst="rect">
            <a:avLst/>
          </a:prstGeom>
          <a:noFill/>
        </p:spPr>
        <p:txBody>
          <a:bodyPr wrap="square" lIns="0" tIns="0" rIns="0" bIns="0" rtlCol="0">
            <a:spAutoFit/>
          </a:bodyPr>
          <a:lstStyle/>
          <a:p>
            <a:r>
              <a:rPr lang="fi-FI" sz="825" i="1" dirty="0">
                <a:latin typeface="Helvetica Neue Light" panose="02000403000000020004" pitchFamily="2" charset="0"/>
                <a:ea typeface="Helvetica Neue Light" panose="02000403000000020004" pitchFamily="2" charset="0"/>
              </a:rPr>
              <a:t>Kuva: Aamulehti 17.2.1941</a:t>
            </a:r>
          </a:p>
        </p:txBody>
      </p:sp>
      <p:sp>
        <p:nvSpPr>
          <p:cNvPr id="9" name="Slide Number Placeholder 1">
            <a:extLst>
              <a:ext uri="{FF2B5EF4-FFF2-40B4-BE49-F238E27FC236}">
                <a16:creationId xmlns:a16="http://schemas.microsoft.com/office/drawing/2014/main" id="{209BCC49-2EF4-404B-BF2C-5DD426AB53D2}"/>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27</a:t>
            </a:fld>
            <a:endParaRPr lang="fi-FI"/>
          </a:p>
        </p:txBody>
      </p:sp>
    </p:spTree>
    <p:extLst>
      <p:ext uri="{BB962C8B-B14F-4D97-AF65-F5344CB8AC3E}">
        <p14:creationId xmlns:p14="http://schemas.microsoft.com/office/powerpoint/2010/main" val="3374604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119" y="959644"/>
            <a:ext cx="3144231" cy="4754960"/>
          </a:xfrm>
          <a:prstGeom prst="rect">
            <a:avLst/>
          </a:prstGeom>
        </p:spPr>
      </p:pic>
      <p:sp>
        <p:nvSpPr>
          <p:cNvPr id="9" name="Rectangle 8"/>
          <p:cNvSpPr/>
          <p:nvPr/>
        </p:nvSpPr>
        <p:spPr>
          <a:xfrm>
            <a:off x="459582" y="1724213"/>
            <a:ext cx="4112419" cy="3520194"/>
          </a:xfrm>
          <a:prstGeom prst="rect">
            <a:avLst/>
          </a:prstGeom>
          <a:solidFill>
            <a:schemeClr val="bg1"/>
          </a:solidFill>
        </p:spPr>
        <p:txBody>
          <a:bodyPr wrap="square">
            <a:spAutoFit/>
          </a:bodyPr>
          <a:lstStyle/>
          <a:p>
            <a:pPr>
              <a:lnSpc>
                <a:spcPct val="150000"/>
              </a:lnSpc>
            </a:pPr>
            <a:r>
              <a:rPr lang="en-US" sz="1350" dirty="0" err="1">
                <a:latin typeface="Helvetica Neue" panose="02000503000000020004" pitchFamily="2" charset="0"/>
                <a:ea typeface="Helvetica Neue" panose="02000503000000020004" pitchFamily="2" charset="0"/>
                <a:cs typeface="Helvetica Neue" panose="02000503000000020004" pitchFamily="2" charset="0"/>
              </a:rPr>
              <a:t>Ilman</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sähkövirtaa</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dirty="0" err="1">
                <a:latin typeface="Helvetica Neue" panose="02000503000000020004" pitchFamily="2" charset="0"/>
                <a:ea typeface="Helvetica Neue" panose="02000503000000020004" pitchFamily="2" charset="0"/>
                <a:cs typeface="Helvetica Neue" panose="02000503000000020004" pitchFamily="2" charset="0"/>
              </a:rPr>
              <a:t>toimiva</a:t>
            </a:r>
            <a:r>
              <a:rPr lang="en-US" sz="1350" dirty="0">
                <a:latin typeface="Helvetica Neue" panose="02000503000000020004" pitchFamily="2" charset="0"/>
                <a:ea typeface="Helvetica Neue" panose="02000503000000020004" pitchFamily="2" charset="0"/>
                <a:cs typeface="Helvetica Neue" panose="02000503000000020004" pitchFamily="2" charset="0"/>
              </a:rPr>
              <a:t>  </a:t>
            </a:r>
            <a:r>
              <a:rPr lang="en-US" sz="1350" b="1" i="1" dirty="0">
                <a:latin typeface="Space Mono" panose="02000509040000020004" pitchFamily="49" charset="77"/>
                <a:ea typeface="Helvetica Neue" panose="02000503000000020004" pitchFamily="2" charset="0"/>
                <a:cs typeface="Helvetica Neue" panose="02000503000000020004" pitchFamily="2" charset="0"/>
              </a:rPr>
              <a:t>“</a:t>
            </a:r>
            <a:r>
              <a:rPr lang="en-US" sz="1350" b="1" i="1" dirty="0" err="1">
                <a:latin typeface="Space Mono" panose="02000509040000020004" pitchFamily="49" charset="77"/>
                <a:ea typeface="Helvetica Neue" panose="02000503000000020004" pitchFamily="2" charset="0"/>
                <a:cs typeface="Helvetica Neue" panose="02000503000000020004" pitchFamily="2" charset="0"/>
              </a:rPr>
              <a:t>Mitticool</a:t>
            </a:r>
            <a:r>
              <a:rPr lang="en-US" sz="1350" b="1" i="1" dirty="0">
                <a:latin typeface="Space Mono" panose="02000509040000020004" pitchFamily="49" charset="77"/>
                <a:ea typeface="Helvetica Neue" panose="02000503000000020004" pitchFamily="2" charset="0"/>
                <a:cs typeface="Helvetica Neue" panose="02000503000000020004" pitchFamily="2" charset="0"/>
              </a:rPr>
              <a:t>” –</a:t>
            </a:r>
            <a:r>
              <a:rPr lang="en-US" sz="1350" b="1" i="1" dirty="0" err="1">
                <a:latin typeface="Space Mono" panose="02000509040000020004" pitchFamily="49" charset="77"/>
                <a:ea typeface="Helvetica Neue" panose="02000503000000020004" pitchFamily="2" charset="0"/>
                <a:cs typeface="Helvetica Neue" panose="02000503000000020004" pitchFamily="2" charset="0"/>
              </a:rPr>
              <a:t>jääkaappi</a:t>
            </a:r>
            <a:endParaRPr lang="en-US" sz="1350" b="1" i="1" dirty="0">
              <a:latin typeface="Space Mono" panose="02000509040000020004" pitchFamily="49" charset="77"/>
              <a:ea typeface="Helvetica Neue" panose="02000503000000020004" pitchFamily="2" charset="0"/>
              <a:cs typeface="Helvetica Neue" panose="02000503000000020004" pitchFamily="2" charset="0"/>
            </a:endParaRPr>
          </a:p>
          <a:p>
            <a:pPr>
              <a:lnSpc>
                <a:spcPct val="150000"/>
              </a:lnSpc>
            </a:pPr>
            <a:endParaRPr lang="en-US" sz="1350" b="1" i="1" dirty="0">
              <a:latin typeface="Space Mono" panose="02000509040000020004" pitchFamily="49" charset="77"/>
              <a:ea typeface="Helvetica Neue" panose="02000503000000020004" pitchFamily="2" charset="0"/>
              <a:cs typeface="Helvetica Neue" panose="02000503000000020004" pitchFamily="2" charset="0"/>
            </a:endParaRPr>
          </a:p>
          <a:p>
            <a:pPr>
              <a:lnSpc>
                <a:spcPct val="150000"/>
              </a:lnSpc>
            </a:pPr>
            <a:r>
              <a:rPr lang="fi-FI" sz="1350" dirty="0">
                <a:latin typeface="Helvetica Neue" panose="02000503000000020004" pitchFamily="2" charset="0"/>
                <a:ea typeface="Helvetica Neue" panose="02000503000000020004" pitchFamily="2" charset="0"/>
                <a:cs typeface="Helvetica Neue" panose="02000503000000020004" pitchFamily="2" charset="0"/>
              </a:rPr>
              <a:t>Tämän keraamisesta materiaalista (savesta) tehdyn jääkaapin toiminta perustuu veden haihtumiseen, jonka mukana lämpöä poistuu rakenteen sisätilasta. Jääkaapin yläosassa olevassa säiliössä on vettä tippuu hiljalleen reunoja pitkin ja haihtuu matkalla viilentäen vihanneksia. Intiassa saattaa olla jopa 45 astetta lämmintä ulkona, mikä kuivattaa kasvikset melko nopeasti.</a:t>
            </a:r>
            <a:endParaRPr lang="en-US" sz="135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CFCA3C5B-6888-BF40-804D-562B4383A681}"/>
              </a:ext>
            </a:extLst>
          </p:cNvPr>
          <p:cNvSpPr txBox="1"/>
          <p:nvPr/>
        </p:nvSpPr>
        <p:spPr>
          <a:xfrm>
            <a:off x="6457950" y="5962072"/>
            <a:ext cx="1150375" cy="126958"/>
          </a:xfrm>
          <a:prstGeom prst="rect">
            <a:avLst/>
          </a:prstGeom>
          <a:noFill/>
        </p:spPr>
        <p:txBody>
          <a:bodyPr wrap="square" lIns="0" tIns="0" rIns="0" bIns="0" rtlCol="0">
            <a:spAutoFit/>
          </a:bodyPr>
          <a:lstStyle/>
          <a:p>
            <a:r>
              <a:rPr lang="fi-FI" sz="825" i="1" dirty="0">
                <a:latin typeface="Helvetica Neue Light" panose="02000403000000020004" pitchFamily="2" charset="0"/>
                <a:ea typeface="Helvetica Neue Light" panose="02000403000000020004" pitchFamily="2" charset="0"/>
              </a:rPr>
              <a:t>Kuva: mitticool.in</a:t>
            </a:r>
          </a:p>
        </p:txBody>
      </p:sp>
      <p:sp>
        <p:nvSpPr>
          <p:cNvPr id="7" name="Slide Number Placeholder 1">
            <a:extLst>
              <a:ext uri="{FF2B5EF4-FFF2-40B4-BE49-F238E27FC236}">
                <a16:creationId xmlns:a16="http://schemas.microsoft.com/office/drawing/2014/main" id="{BCE32C36-C8ED-7846-9C2A-65C396D9B2DE}"/>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28</a:t>
            </a:fld>
            <a:endParaRPr lang="fi-FI"/>
          </a:p>
        </p:txBody>
      </p:sp>
    </p:spTree>
    <p:extLst>
      <p:ext uri="{BB962C8B-B14F-4D97-AF65-F5344CB8AC3E}">
        <p14:creationId xmlns:p14="http://schemas.microsoft.com/office/powerpoint/2010/main" val="11441677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558ECF-F0D3-7848-9169-4EBA6019C4C1}"/>
              </a:ext>
            </a:extLst>
          </p:cNvPr>
          <p:cNvSpPr txBox="1">
            <a:spLocks/>
          </p:cNvSpPr>
          <p:nvPr/>
        </p:nvSpPr>
        <p:spPr>
          <a:xfrm>
            <a:off x="1015842" y="2428610"/>
            <a:ext cx="7386638" cy="1977000"/>
          </a:xfrm>
          <a:prstGeom prst="rect">
            <a:avLst/>
          </a:prstGeom>
        </p:spPr>
        <p:txBody>
          <a:bodyPr lIns="0" tIns="0" rIns="0" bIns="0" anchor="ctr">
            <a:noAutofit/>
          </a:bodyPr>
          <a:lstStyle>
            <a:lvl1pPr algn="l" defTabSz="457200" rtl="0" eaLnBrk="1" fontAlgn="base" hangingPunct="1">
              <a:lnSpc>
                <a:spcPct val="80000"/>
              </a:lnSpc>
              <a:spcBef>
                <a:spcPct val="0"/>
              </a:spcBef>
              <a:spcAft>
                <a:spcPct val="0"/>
              </a:spcAft>
              <a:defRPr sz="7200" b="1" kern="1200" spc="-200">
                <a:solidFill>
                  <a:schemeClr val="bg1"/>
                </a:solidFill>
                <a:latin typeface="+mj-lt"/>
                <a:ea typeface="ＭＳ Ｐゴシック" charset="0"/>
                <a:cs typeface="MS PGothic" pitchFamily="34" charset="-128"/>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gn="ctr"/>
            <a:r>
              <a:rPr lang="fi-FI" sz="2880" b="0" i="1" dirty="0">
                <a:solidFill>
                  <a:schemeClr val="tx1"/>
                </a:solidFill>
                <a:latin typeface="Space Mono" panose="02000509040000020004" pitchFamily="49" charset="77"/>
                <a:ea typeface="Helvetica Neue" panose="02000503000000020004" pitchFamily="2" charset="0"/>
                <a:cs typeface="Helvetica Neue" panose="02000503000000020004" pitchFamily="2" charset="0"/>
              </a:rPr>
              <a:t>Mihin muuhun tarvitaan energiaa?</a:t>
            </a:r>
          </a:p>
        </p:txBody>
      </p:sp>
      <p:sp>
        <p:nvSpPr>
          <p:cNvPr id="4" name="Slide Number Placeholder 1">
            <a:extLst>
              <a:ext uri="{FF2B5EF4-FFF2-40B4-BE49-F238E27FC236}">
                <a16:creationId xmlns:a16="http://schemas.microsoft.com/office/drawing/2014/main" id="{7D236D39-9F14-EF41-9A52-0AB8006B5327}"/>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29</a:t>
            </a:fld>
            <a:endParaRPr lang="fi-FI"/>
          </a:p>
        </p:txBody>
      </p:sp>
    </p:spTree>
    <p:extLst>
      <p:ext uri="{BB962C8B-B14F-4D97-AF65-F5344CB8AC3E}">
        <p14:creationId xmlns:p14="http://schemas.microsoft.com/office/powerpoint/2010/main" val="4920295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6664-E073-E549-BADA-E9A740621AA8}"/>
              </a:ext>
            </a:extLst>
          </p:cNvPr>
          <p:cNvSpPr>
            <a:spLocks noGrp="1"/>
          </p:cNvSpPr>
          <p:nvPr>
            <p:ph type="title"/>
          </p:nvPr>
        </p:nvSpPr>
        <p:spPr>
          <a:xfrm>
            <a:off x="160440" y="1146127"/>
            <a:ext cx="3845273" cy="564725"/>
          </a:xfrm>
        </p:spPr>
        <p:txBody>
          <a:bodyPr vert="horz" lIns="68580" tIns="34290" rIns="68580" bIns="34290" rtlCol="0" anchor="ctr">
            <a:normAutofit/>
          </a:bodyPr>
          <a:lstStyle/>
          <a:p>
            <a:r>
              <a:rPr lang="en-US" b="0" i="1" dirty="0" err="1"/>
              <a:t>Luennon</a:t>
            </a:r>
            <a:r>
              <a:rPr lang="en-US" b="0" i="1" dirty="0"/>
              <a:t> </a:t>
            </a:r>
            <a:r>
              <a:rPr lang="en-US" b="0" i="1" dirty="0" err="1"/>
              <a:t>aiheita</a:t>
            </a:r>
            <a:endParaRPr lang="en-US" b="0" i="1" dirty="0"/>
          </a:p>
        </p:txBody>
      </p:sp>
      <p:sp>
        <p:nvSpPr>
          <p:cNvPr id="4" name="Text Placeholder 3">
            <a:extLst>
              <a:ext uri="{FF2B5EF4-FFF2-40B4-BE49-F238E27FC236}">
                <a16:creationId xmlns:a16="http://schemas.microsoft.com/office/drawing/2014/main" id="{3884CE03-6B14-7741-9829-292211D7BA47}"/>
              </a:ext>
            </a:extLst>
          </p:cNvPr>
          <p:cNvSpPr>
            <a:spLocks noGrp="1"/>
          </p:cNvSpPr>
          <p:nvPr>
            <p:ph type="body" sz="half" idx="2"/>
          </p:nvPr>
        </p:nvSpPr>
        <p:spPr>
          <a:xfrm>
            <a:off x="160440" y="1813245"/>
            <a:ext cx="4769617" cy="3631190"/>
          </a:xfrm>
        </p:spPr>
        <p:txBody>
          <a:bodyPr vert="horz" lIns="68580" tIns="34290" rIns="68580" bIns="34290" rtlCol="0">
            <a:normAutofit/>
          </a:bodyPr>
          <a:lstStyle/>
          <a:p>
            <a:pPr>
              <a:lnSpc>
                <a:spcPct val="200000"/>
              </a:lnSpc>
            </a:pPr>
            <a:r>
              <a:rPr lang="fi-FI" sz="1500" b="1" dirty="0"/>
              <a:t>Energian perustarpeet</a:t>
            </a:r>
            <a:r>
              <a:rPr lang="fi-FI" sz="1500" dirty="0"/>
              <a:t>: millaisiin asioihin kaikki ihmiset tarvitsevat energiaa?</a:t>
            </a:r>
          </a:p>
          <a:p>
            <a:pPr>
              <a:lnSpc>
                <a:spcPct val="200000"/>
              </a:lnSpc>
            </a:pPr>
            <a:r>
              <a:rPr lang="fi-FI" sz="1500" b="1" dirty="0"/>
              <a:t>Erilaiset energiatodellisuudet </a:t>
            </a:r>
            <a:r>
              <a:rPr lang="fi-FI" sz="1500" dirty="0"/>
              <a:t>eri maissa tai eri alueilla</a:t>
            </a:r>
          </a:p>
          <a:p>
            <a:pPr>
              <a:lnSpc>
                <a:spcPct val="200000"/>
              </a:lnSpc>
            </a:pPr>
            <a:r>
              <a:rPr lang="fi-FI" sz="1500" dirty="0"/>
              <a:t>Esimerkkejä </a:t>
            </a:r>
            <a:r>
              <a:rPr lang="fi-FI" sz="1500" b="1" dirty="0"/>
              <a:t>uusista tavoista tuottaa ja käyttää energiaa</a:t>
            </a:r>
          </a:p>
        </p:txBody>
      </p:sp>
      <p:sp>
        <p:nvSpPr>
          <p:cNvPr id="8" name="Slide Number Placeholder 7">
            <a:extLst>
              <a:ext uri="{FF2B5EF4-FFF2-40B4-BE49-F238E27FC236}">
                <a16:creationId xmlns:a16="http://schemas.microsoft.com/office/drawing/2014/main" id="{F7370856-9FA4-CB45-923F-936B4315F282}"/>
              </a:ext>
            </a:extLst>
          </p:cNvPr>
          <p:cNvSpPr>
            <a:spLocks noGrp="1"/>
          </p:cNvSpPr>
          <p:nvPr>
            <p:ph type="sldNum" sz="quarter" idx="12"/>
          </p:nvPr>
        </p:nvSpPr>
        <p:spPr>
          <a:xfrm>
            <a:off x="8140446" y="5624513"/>
            <a:ext cx="514350" cy="273844"/>
          </a:xfrm>
        </p:spPr>
        <p:txBody>
          <a:bodyPr vert="horz" lIns="68580" tIns="34290" rIns="68580" bIns="34290" rtlCol="0" anchor="ctr">
            <a:normAutofit/>
          </a:bodyPr>
          <a:lstStyle/>
          <a:p>
            <a:pPr algn="l">
              <a:spcAft>
                <a:spcPts val="450"/>
              </a:spcAft>
              <a:defRPr/>
            </a:pPr>
            <a:fld id="{2118596D-E48C-D646-8533-AB6BF36CA280}" type="slidenum">
              <a:rPr lang="en-US">
                <a:solidFill>
                  <a:srgbClr val="FFFFFF"/>
                </a:solidFill>
                <a:latin typeface="Calibri" panose="020F0502020204030204"/>
              </a:rPr>
              <a:pPr algn="l">
                <a:spcAft>
                  <a:spcPts val="450"/>
                </a:spcAft>
                <a:defRPr/>
              </a:pPr>
              <a:t>3</a:t>
            </a:fld>
            <a:endParaRPr lang="en-US">
              <a:solidFill>
                <a:srgbClr val="FFFFFF"/>
              </a:solidFill>
              <a:latin typeface="Calibri" panose="020F0502020204030204"/>
            </a:endParaRPr>
          </a:p>
        </p:txBody>
      </p:sp>
      <p:sp>
        <p:nvSpPr>
          <p:cNvPr id="7" name="TextBox 6">
            <a:extLst>
              <a:ext uri="{FF2B5EF4-FFF2-40B4-BE49-F238E27FC236}">
                <a16:creationId xmlns:a16="http://schemas.microsoft.com/office/drawing/2014/main" id="{E90F915A-9713-DD4E-9DF8-AED712C53BCE}"/>
              </a:ext>
            </a:extLst>
          </p:cNvPr>
          <p:cNvSpPr txBox="1"/>
          <p:nvPr/>
        </p:nvSpPr>
        <p:spPr>
          <a:xfrm>
            <a:off x="4930057" y="5897137"/>
            <a:ext cx="2952415" cy="126958"/>
          </a:xfrm>
          <a:prstGeom prst="rect">
            <a:avLst/>
          </a:prstGeom>
          <a:noFill/>
        </p:spPr>
        <p:txBody>
          <a:bodyPr wrap="square" lIns="0" tIns="0" rIns="0" bIns="0" rtlCol="0">
            <a:spAutoFit/>
          </a:bodyPr>
          <a:lstStyle/>
          <a:p>
            <a:r>
              <a:rPr lang="fi-FI" sz="825" i="1" dirty="0">
                <a:latin typeface="Helvetica Neue Thin" panose="020B0403020202020204" pitchFamily="34" charset="0"/>
                <a:ea typeface="Helvetica Neue Thin" panose="020B0403020202020204" pitchFamily="34" charset="0"/>
              </a:rPr>
              <a:t>Kuva: </a:t>
            </a:r>
            <a:r>
              <a:rPr lang="en-US" sz="825" i="1" dirty="0">
                <a:latin typeface="Helvetica Neue Thin" panose="020B0403020202020204" pitchFamily="34" charset="0"/>
                <a:ea typeface="Helvetica Neue Thin" panose="020B0403020202020204" pitchFamily="34" charset="0"/>
              </a:rPr>
              <a:t>© 2017 The World Bank, Solar resource data: </a:t>
            </a:r>
            <a:r>
              <a:rPr lang="en-US" sz="825" i="1" dirty="0" err="1">
                <a:latin typeface="Helvetica Neue Thin" panose="020B0403020202020204" pitchFamily="34" charset="0"/>
                <a:ea typeface="Helvetica Neue Thin" panose="020B0403020202020204" pitchFamily="34" charset="0"/>
              </a:rPr>
              <a:t>Solargis</a:t>
            </a:r>
            <a:endParaRPr lang="fi-FI" sz="825" i="1" dirty="0">
              <a:latin typeface="Helvetica Neue Thin" panose="020B0403020202020204" pitchFamily="34" charset="0"/>
              <a:ea typeface="Helvetica Neue Thin" panose="020B0403020202020204" pitchFamily="34" charset="0"/>
            </a:endParaRPr>
          </a:p>
        </p:txBody>
      </p:sp>
      <p:sp>
        <p:nvSpPr>
          <p:cNvPr id="10" name="Slide Number Placeholder 1">
            <a:extLst>
              <a:ext uri="{FF2B5EF4-FFF2-40B4-BE49-F238E27FC236}">
                <a16:creationId xmlns:a16="http://schemas.microsoft.com/office/drawing/2014/main" id="{95D46FA6-E3F3-C34E-A9BD-3B72BC10B4A0}"/>
              </a:ext>
            </a:extLst>
          </p:cNvPr>
          <p:cNvSpPr txBox="1">
            <a:spLocks/>
          </p:cNvSpPr>
          <p:nvPr/>
        </p:nvSpPr>
        <p:spPr>
          <a:xfrm>
            <a:off x="6934200" y="6454775"/>
            <a:ext cx="2057400" cy="365125"/>
          </a:xfrm>
          <a:prstGeom prst="rect">
            <a:avLst/>
          </a:prstGeom>
        </p:spPr>
        <p:txBody>
          <a:bodyPr vert="horz" lIns="91440" tIns="45720" rIns="91440" bIns="45720" rtlCol="0" anchor="ctr"/>
          <a:lstStyle>
            <a:defPPr>
              <a:defRPr lang="fi-FI"/>
            </a:defPPr>
            <a:lvl1pPr marL="0" algn="r" defTabSz="914400" rtl="0" eaLnBrk="1" latinLnBrk="0" hangingPunct="1">
              <a:defRPr sz="900" b="0" i="0" kern="1200">
                <a:solidFill>
                  <a:schemeClr val="tx1">
                    <a:tint val="75000"/>
                  </a:schemeClr>
                </a:solidFill>
                <a:latin typeface="Helvetica Neue" panose="0200050300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9EFD4B7-1CC6-864B-A72A-C978B70BBA9B}" type="slidenum">
              <a:rPr lang="fi-FI" smtClean="0"/>
              <a:pPr>
                <a:defRPr/>
              </a:pPr>
              <a:t>3</a:t>
            </a:fld>
            <a:endParaRPr lang="fi-FI"/>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0573" y="472679"/>
            <a:ext cx="4273427" cy="5322065"/>
          </a:xfrm>
        </p:spPr>
      </p:pic>
    </p:spTree>
    <p:extLst>
      <p:ext uri="{BB962C8B-B14F-4D97-AF65-F5344CB8AC3E}">
        <p14:creationId xmlns:p14="http://schemas.microsoft.com/office/powerpoint/2010/main" val="16673704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558ECF-F0D3-7848-9169-4EBA6019C4C1}"/>
              </a:ext>
            </a:extLst>
          </p:cNvPr>
          <p:cNvSpPr txBox="1">
            <a:spLocks/>
          </p:cNvSpPr>
          <p:nvPr/>
        </p:nvSpPr>
        <p:spPr>
          <a:xfrm>
            <a:off x="1015842" y="2428610"/>
            <a:ext cx="7386638" cy="1977000"/>
          </a:xfrm>
          <a:prstGeom prst="rect">
            <a:avLst/>
          </a:prstGeom>
        </p:spPr>
        <p:txBody>
          <a:bodyPr lIns="0" tIns="0" rIns="0" bIns="0" anchor="ctr">
            <a:noAutofit/>
          </a:bodyPr>
          <a:lstStyle>
            <a:lvl1pPr algn="l" defTabSz="457200" rtl="0" eaLnBrk="1" fontAlgn="base" hangingPunct="1">
              <a:lnSpc>
                <a:spcPct val="80000"/>
              </a:lnSpc>
              <a:spcBef>
                <a:spcPct val="0"/>
              </a:spcBef>
              <a:spcAft>
                <a:spcPct val="0"/>
              </a:spcAft>
              <a:defRPr sz="7200" b="1" kern="1200" spc="-200">
                <a:solidFill>
                  <a:schemeClr val="bg1"/>
                </a:solidFill>
                <a:latin typeface="+mj-lt"/>
                <a:ea typeface="ＭＳ Ｐゴシック" charset="0"/>
                <a:cs typeface="MS PGothic" pitchFamily="34" charset="-128"/>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gn="ctr"/>
            <a:r>
              <a:rPr lang="fi-FI" sz="2880" b="0" i="1" dirty="0">
                <a:solidFill>
                  <a:schemeClr val="tx1"/>
                </a:solidFill>
                <a:latin typeface="Space Mono" panose="02000509040000020004" pitchFamily="49" charset="77"/>
                <a:ea typeface="Helvetica Neue" panose="02000503000000020004" pitchFamily="2" charset="0"/>
                <a:cs typeface="Helvetica Neue" panose="02000503000000020004" pitchFamily="2" charset="0"/>
              </a:rPr>
              <a:t>Miten kypsennetään ruokaa?</a:t>
            </a:r>
          </a:p>
        </p:txBody>
      </p:sp>
      <p:sp>
        <p:nvSpPr>
          <p:cNvPr id="4" name="Slide Number Placeholder 1">
            <a:extLst>
              <a:ext uri="{FF2B5EF4-FFF2-40B4-BE49-F238E27FC236}">
                <a16:creationId xmlns:a16="http://schemas.microsoft.com/office/drawing/2014/main" id="{FF290F9B-BB59-8442-B025-47922E448F02}"/>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30</a:t>
            </a:fld>
            <a:endParaRPr lang="fi-FI"/>
          </a:p>
        </p:txBody>
      </p:sp>
    </p:spTree>
    <p:extLst>
      <p:ext uri="{BB962C8B-B14F-4D97-AF65-F5344CB8AC3E}">
        <p14:creationId xmlns:p14="http://schemas.microsoft.com/office/powerpoint/2010/main" val="17282566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2519E3-9465-B045-9398-79120DA02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704" y="1119352"/>
            <a:ext cx="4490999" cy="4490999"/>
          </a:xfrm>
          <a:prstGeom prst="rect">
            <a:avLst/>
          </a:prstGeom>
        </p:spPr>
      </p:pic>
      <p:sp>
        <p:nvSpPr>
          <p:cNvPr id="4" name="Slide Number Placeholder 1">
            <a:extLst>
              <a:ext uri="{FF2B5EF4-FFF2-40B4-BE49-F238E27FC236}">
                <a16:creationId xmlns:a16="http://schemas.microsoft.com/office/drawing/2014/main" id="{66741B69-FA63-F046-B6C6-9A2FE22E4B38}"/>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31</a:t>
            </a:fld>
            <a:endParaRPr lang="fi-FI"/>
          </a:p>
        </p:txBody>
      </p:sp>
    </p:spTree>
    <p:extLst>
      <p:ext uri="{BB962C8B-B14F-4D97-AF65-F5344CB8AC3E}">
        <p14:creationId xmlns:p14="http://schemas.microsoft.com/office/powerpoint/2010/main" val="765202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243882-51DF-974B-B9D9-37F3E90E6599}"/>
              </a:ext>
            </a:extLst>
          </p:cNvPr>
          <p:cNvSpPr/>
          <p:nvPr/>
        </p:nvSpPr>
        <p:spPr>
          <a:xfrm>
            <a:off x="160650" y="1011935"/>
            <a:ext cx="6132574" cy="33966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sp>
        <p:nvSpPr>
          <p:cNvPr id="10" name="TextBox 9">
            <a:extLst>
              <a:ext uri="{FF2B5EF4-FFF2-40B4-BE49-F238E27FC236}">
                <a16:creationId xmlns:a16="http://schemas.microsoft.com/office/drawing/2014/main" id="{43E06739-46F0-6D40-A45A-82C2970AB153}"/>
              </a:ext>
            </a:extLst>
          </p:cNvPr>
          <p:cNvSpPr txBox="1"/>
          <p:nvPr/>
        </p:nvSpPr>
        <p:spPr>
          <a:xfrm>
            <a:off x="7138604" y="3429000"/>
            <a:ext cx="748537" cy="507831"/>
          </a:xfrm>
          <a:prstGeom prst="rect">
            <a:avLst/>
          </a:prstGeom>
          <a:noFill/>
        </p:spPr>
        <p:txBody>
          <a:bodyPr wrap="square" lIns="0" tIns="0" rIns="0" bIns="0" rtlCol="0">
            <a:spAutoFit/>
          </a:bodyPr>
          <a:lstStyle/>
          <a:p>
            <a:r>
              <a:rPr lang="fi-FI" sz="825" i="1" dirty="0">
                <a:latin typeface="Helvetica Neue Light" panose="02000403000000020004" pitchFamily="2" charset="0"/>
                <a:ea typeface="Helvetica Neue Light" panose="02000403000000020004" pitchFamily="2" charset="0"/>
              </a:rPr>
              <a:t>Kuvat: Sini Numminen 2016, </a:t>
            </a:r>
            <a:r>
              <a:rPr lang="fi-FI" sz="825" i="1" dirty="0" err="1">
                <a:latin typeface="Helvetica Neue Light" panose="02000403000000020004" pitchFamily="2" charset="0"/>
                <a:ea typeface="Helvetica Neue Light" panose="02000403000000020004" pitchFamily="2" charset="0"/>
              </a:rPr>
              <a:t>Uttar</a:t>
            </a:r>
            <a:r>
              <a:rPr lang="fi-FI" sz="825" i="1" dirty="0">
                <a:latin typeface="Helvetica Neue Light" panose="02000403000000020004" pitchFamily="2" charset="0"/>
                <a:ea typeface="Helvetica Neue Light" panose="02000403000000020004" pitchFamily="2" charset="0"/>
              </a:rPr>
              <a:t> </a:t>
            </a:r>
            <a:r>
              <a:rPr lang="fi-FI" sz="825" i="1" dirty="0" err="1">
                <a:latin typeface="Helvetica Neue Light" panose="02000403000000020004" pitchFamily="2" charset="0"/>
                <a:ea typeface="Helvetica Neue Light" panose="02000403000000020004" pitchFamily="2" charset="0"/>
              </a:rPr>
              <a:t>Pradesh</a:t>
            </a:r>
            <a:r>
              <a:rPr lang="fi-FI" sz="825" i="1" dirty="0">
                <a:latin typeface="Helvetica Neue Light" panose="02000403000000020004" pitchFamily="2" charset="0"/>
                <a:ea typeface="Helvetica Neue Light" panose="02000403000000020004" pitchFamily="2" charset="0"/>
              </a:rPr>
              <a:t>, Intia</a:t>
            </a:r>
          </a:p>
        </p:txBody>
      </p:sp>
      <p:sp>
        <p:nvSpPr>
          <p:cNvPr id="11" name="Slide Number Placeholder 1">
            <a:extLst>
              <a:ext uri="{FF2B5EF4-FFF2-40B4-BE49-F238E27FC236}">
                <a16:creationId xmlns:a16="http://schemas.microsoft.com/office/drawing/2014/main" id="{2DE339E7-ABEC-D04C-9310-602F9449130C}"/>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32</a:t>
            </a:fld>
            <a:endParaRPr lang="fi-FI"/>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2" y="1390205"/>
            <a:ext cx="7008354" cy="4436988"/>
          </a:xfrm>
          <a:prstGeom prst="rect">
            <a:avLst/>
          </a:prstGeom>
        </p:spPr>
      </p:pic>
      <p:sp>
        <p:nvSpPr>
          <p:cNvPr id="12" name="TextBox 11">
            <a:extLst>
              <a:ext uri="{FF2B5EF4-FFF2-40B4-BE49-F238E27FC236}">
                <a16:creationId xmlns:a16="http://schemas.microsoft.com/office/drawing/2014/main" id="{1854FF22-8494-3847-9F93-AD92D0B5DA1E}"/>
              </a:ext>
            </a:extLst>
          </p:cNvPr>
          <p:cNvSpPr txBox="1"/>
          <p:nvPr/>
        </p:nvSpPr>
        <p:spPr>
          <a:xfrm>
            <a:off x="160650" y="1070965"/>
            <a:ext cx="6859429" cy="221599"/>
          </a:xfrm>
          <a:prstGeom prst="rect">
            <a:avLst/>
          </a:prstGeom>
          <a:noFill/>
        </p:spPr>
        <p:txBody>
          <a:bodyPr wrap="square" lIns="0" tIns="0" rIns="0" bIns="0" rtlCol="0">
            <a:spAutoFit/>
          </a:bodyPr>
          <a:lstStyle/>
          <a:p>
            <a:r>
              <a:rPr lang="fi-FI" sz="1440" b="1" dirty="0">
                <a:latin typeface="Helvetica Neue" panose="02000503000000020004"/>
              </a:rPr>
              <a:t>35% maailman ihmisistä valmistaa ruokansa ns. perinteisin menetelmin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604" y="4108263"/>
            <a:ext cx="1895699" cy="1718930"/>
          </a:xfrm>
          <a:prstGeom prst="rect">
            <a:avLst/>
          </a:prstGeom>
        </p:spPr>
      </p:pic>
    </p:spTree>
    <p:extLst>
      <p:ext uri="{BB962C8B-B14F-4D97-AF65-F5344CB8AC3E}">
        <p14:creationId xmlns:p14="http://schemas.microsoft.com/office/powerpoint/2010/main" val="1860751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0C6AAC-1279-014C-AAC0-C2F98DE77981}"/>
              </a:ext>
            </a:extLst>
          </p:cNvPr>
          <p:cNvSpPr txBox="1"/>
          <p:nvPr/>
        </p:nvSpPr>
        <p:spPr>
          <a:xfrm>
            <a:off x="83212" y="5255070"/>
            <a:ext cx="3156905" cy="450123"/>
          </a:xfrm>
          <a:prstGeom prst="rect">
            <a:avLst/>
          </a:prstGeom>
          <a:noFill/>
        </p:spPr>
        <p:txBody>
          <a:bodyPr wrap="square" lIns="0" tIns="0" rIns="0" bIns="0" rtlCol="0">
            <a:spAutoFit/>
          </a:bodyPr>
          <a:lstStyle/>
          <a:p>
            <a:r>
              <a:rPr lang="fi-FI" sz="1050" b="1" dirty="0">
                <a:latin typeface="Helvetica Neue Thin" panose="020B0403020202020204" pitchFamily="34" charset="0"/>
                <a:ea typeface="Helvetica Neue Thin" panose="020B0403020202020204" pitchFamily="34" charset="0"/>
              </a:rPr>
              <a:t>Etualalla pienitehoisia aurinkopaneeleja. Taustalla puhvelinlannasta tehtyjä polttoainekakkuja</a:t>
            </a:r>
          </a:p>
          <a:p>
            <a:r>
              <a:rPr lang="fi-FI" sz="825" i="1" dirty="0">
                <a:latin typeface="Helvetica Neue Thin" panose="020B0403020202020204" pitchFamily="34" charset="0"/>
                <a:ea typeface="Helvetica Neue Thin" panose="020B0403020202020204" pitchFamily="34" charset="0"/>
              </a:rPr>
              <a:t>Kuva: Sini Numminen 2016</a:t>
            </a:r>
          </a:p>
        </p:txBody>
      </p:sp>
      <p:pic>
        <p:nvPicPr>
          <p:cNvPr id="19" name="Picture 18">
            <a:extLst>
              <a:ext uri="{FF2B5EF4-FFF2-40B4-BE49-F238E27FC236}">
                <a16:creationId xmlns:a16="http://schemas.microsoft.com/office/drawing/2014/main" id="{2EDC0042-977E-804D-8336-67A28393C2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4864410" y="528145"/>
            <a:ext cx="4297835" cy="4573745"/>
          </a:xfrm>
          <a:prstGeom prst="rect">
            <a:avLst/>
          </a:prstGeom>
        </p:spPr>
      </p:pic>
      <p:sp>
        <p:nvSpPr>
          <p:cNvPr id="10" name="TextBox 9">
            <a:extLst>
              <a:ext uri="{FF2B5EF4-FFF2-40B4-BE49-F238E27FC236}">
                <a16:creationId xmlns:a16="http://schemas.microsoft.com/office/drawing/2014/main" id="{6B210902-400B-3A44-8437-11405A24F457}"/>
              </a:ext>
            </a:extLst>
          </p:cNvPr>
          <p:cNvSpPr txBox="1"/>
          <p:nvPr/>
        </p:nvSpPr>
        <p:spPr>
          <a:xfrm>
            <a:off x="4864409" y="5259271"/>
            <a:ext cx="2180034" cy="288541"/>
          </a:xfrm>
          <a:prstGeom prst="rect">
            <a:avLst/>
          </a:prstGeom>
          <a:noFill/>
        </p:spPr>
        <p:txBody>
          <a:bodyPr wrap="square" lIns="0" tIns="0" rIns="0" bIns="0" rtlCol="0">
            <a:spAutoFit/>
          </a:bodyPr>
          <a:lstStyle/>
          <a:p>
            <a:r>
              <a:rPr lang="fi-FI" sz="1050" b="1" dirty="0">
                <a:latin typeface="Helvetica Neue Thin" panose="020B0403020202020204" pitchFamily="34" charset="0"/>
                <a:ea typeface="Helvetica Neue Thin" panose="020B0403020202020204" pitchFamily="34" charset="0"/>
              </a:rPr>
              <a:t>Puhveli</a:t>
            </a:r>
          </a:p>
          <a:p>
            <a:r>
              <a:rPr lang="fi-FI" sz="825" i="1" dirty="0">
                <a:latin typeface="Helvetica Neue Thin" panose="020B0403020202020204" pitchFamily="34" charset="0"/>
                <a:ea typeface="Helvetica Neue Thin" panose="020B0403020202020204" pitchFamily="34" charset="0"/>
              </a:rPr>
              <a:t>Kuva: </a:t>
            </a:r>
            <a:r>
              <a:rPr lang="fi-FI" sz="825" i="1" dirty="0" smtClean="0">
                <a:latin typeface="Helvetica Neue Thin" panose="020B0403020202020204" pitchFamily="34" charset="0"/>
                <a:ea typeface="Helvetica Neue Thin" panose="020B0403020202020204" pitchFamily="34" charset="0"/>
              </a:rPr>
              <a:t>Semee Yoon, 2016</a:t>
            </a:r>
            <a:endParaRPr lang="fi-FI" sz="825" i="1" dirty="0">
              <a:latin typeface="Helvetica Neue Thin" panose="020B0403020202020204" pitchFamily="34" charset="0"/>
              <a:ea typeface="Helvetica Neue Thin" panose="020B0403020202020204" pitchFamily="34" charset="0"/>
            </a:endParaRPr>
          </a:p>
        </p:txBody>
      </p:sp>
      <p:sp>
        <p:nvSpPr>
          <p:cNvPr id="7" name="Slide Number Placeholder 1">
            <a:extLst>
              <a:ext uri="{FF2B5EF4-FFF2-40B4-BE49-F238E27FC236}">
                <a16:creationId xmlns:a16="http://schemas.microsoft.com/office/drawing/2014/main" id="{7954907F-83D2-6F4C-8850-91DE89E26B4F}"/>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33</a:t>
            </a:fld>
            <a:endParaRPr lang="fi-FI"/>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3212" y="799130"/>
            <a:ext cx="4676617" cy="4031773"/>
          </a:xfrm>
          <a:prstGeom prst="rect">
            <a:avLst/>
          </a:prstGeom>
        </p:spPr>
      </p:pic>
    </p:spTree>
    <p:extLst>
      <p:ext uri="{BB962C8B-B14F-4D97-AF65-F5344CB8AC3E}">
        <p14:creationId xmlns:p14="http://schemas.microsoft.com/office/powerpoint/2010/main" val="31999554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361758-AA18-BA43-BFD3-229133E7D321}"/>
              </a:ext>
            </a:extLst>
          </p:cNvPr>
          <p:cNvSpPr/>
          <p:nvPr/>
        </p:nvSpPr>
        <p:spPr>
          <a:xfrm>
            <a:off x="394795" y="203636"/>
            <a:ext cx="2512219" cy="1922129"/>
          </a:xfrm>
          <a:prstGeom prst="rect">
            <a:avLst/>
          </a:prstGeom>
          <a:solidFill>
            <a:schemeClr val="bg1"/>
          </a:solidFill>
        </p:spPr>
        <p:txBody>
          <a:bodyPr wrap="square">
            <a:spAutoFit/>
          </a:bodyPr>
          <a:lstStyle/>
          <a:p>
            <a:pPr>
              <a:lnSpc>
                <a:spcPct val="150000"/>
              </a:lnSpc>
            </a:pPr>
            <a:r>
              <a:rPr lang="en-US" sz="1350" b="1" i="1" dirty="0">
                <a:latin typeface="Space Mono" panose="02000509040000020004" pitchFamily="49" charset="77"/>
                <a:ea typeface="Helvetica Neue" panose="02000503000000020004" pitchFamily="2" charset="0"/>
                <a:cs typeface="Helvetica Neue" panose="02000503000000020004" pitchFamily="2" charset="0"/>
              </a:rPr>
              <a:t>“</a:t>
            </a:r>
            <a:r>
              <a:rPr lang="en-US" sz="1350" b="1" i="1" dirty="0" err="1">
                <a:latin typeface="Space Mono" panose="02000509040000020004" pitchFamily="49" charset="77"/>
                <a:ea typeface="Helvetica Neue" panose="02000503000000020004" pitchFamily="2" charset="0"/>
                <a:cs typeface="Helvetica Neue" panose="02000503000000020004" pitchFamily="2" charset="0"/>
              </a:rPr>
              <a:t>Aurinkokeittimet</a:t>
            </a:r>
            <a:r>
              <a:rPr lang="en-US" sz="1350" b="1" i="1" dirty="0">
                <a:latin typeface="Space Mono" panose="02000509040000020004" pitchFamily="49" charset="77"/>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kohdistavat</a:t>
            </a:r>
            <a:r>
              <a:rPr lang="en-US" sz="1350" i="1" dirty="0">
                <a:latin typeface="Helvetica Neue" panose="02000503000000020004"/>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auringon</a:t>
            </a:r>
            <a:r>
              <a:rPr lang="en-US" sz="1350" i="1" dirty="0">
                <a:latin typeface="Helvetica Neue" panose="02000503000000020004"/>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säteet</a:t>
            </a:r>
            <a:r>
              <a:rPr lang="en-US" sz="1350" i="1" dirty="0">
                <a:latin typeface="Helvetica Neue" panose="02000503000000020004"/>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yhteen</a:t>
            </a:r>
            <a:r>
              <a:rPr lang="en-US" sz="1350" i="1" dirty="0">
                <a:latin typeface="Helvetica Neue" panose="02000503000000020004"/>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pisteeseen</a:t>
            </a:r>
            <a:r>
              <a:rPr lang="en-US" sz="1350" i="1" dirty="0">
                <a:latin typeface="Helvetica Neue" panose="02000503000000020004"/>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Mallista</a:t>
            </a:r>
            <a:r>
              <a:rPr lang="en-US" sz="1350" i="1" dirty="0">
                <a:latin typeface="Helvetica Neue" panose="02000503000000020004"/>
                <a:ea typeface="Helvetica Neue" panose="02000503000000020004" pitchFamily="2" charset="0"/>
                <a:cs typeface="Helvetica Neue" panose="02000503000000020004" pitchFamily="2" charset="0"/>
              </a:rPr>
              <a:t> ja </a:t>
            </a:r>
            <a:r>
              <a:rPr lang="en-US" sz="1350" i="1" dirty="0" err="1">
                <a:latin typeface="Helvetica Neue" panose="02000503000000020004"/>
                <a:ea typeface="Helvetica Neue" panose="02000503000000020004" pitchFamily="2" charset="0"/>
                <a:cs typeface="Helvetica Neue" panose="02000503000000020004" pitchFamily="2" charset="0"/>
              </a:rPr>
              <a:t>keittimen</a:t>
            </a:r>
            <a:r>
              <a:rPr lang="en-US" sz="1350" i="1" dirty="0">
                <a:latin typeface="Helvetica Neue" panose="02000503000000020004"/>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koosta</a:t>
            </a:r>
            <a:r>
              <a:rPr lang="en-US" sz="1350" i="1" dirty="0">
                <a:latin typeface="Helvetica Neue" panose="02000503000000020004"/>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riippuen</a:t>
            </a:r>
            <a:r>
              <a:rPr lang="en-US" sz="1350" i="1" dirty="0">
                <a:latin typeface="Helvetica Neue" panose="02000503000000020004"/>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ruuan</a:t>
            </a:r>
            <a:r>
              <a:rPr lang="en-US" sz="1350" i="1" dirty="0">
                <a:latin typeface="Helvetica Neue" panose="02000503000000020004"/>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kypsyminen</a:t>
            </a:r>
            <a:r>
              <a:rPr lang="en-US" sz="1350" i="1" dirty="0">
                <a:latin typeface="Helvetica Neue" panose="02000503000000020004"/>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voi</a:t>
            </a:r>
            <a:r>
              <a:rPr lang="en-US" sz="1350" i="1" dirty="0">
                <a:latin typeface="Helvetica Neue" panose="02000503000000020004"/>
                <a:ea typeface="Helvetica Neue" panose="02000503000000020004" pitchFamily="2" charset="0"/>
                <a:cs typeface="Helvetica Neue" panose="02000503000000020004" pitchFamily="2" charset="0"/>
              </a:rPr>
              <a:t> olla </a:t>
            </a:r>
            <a:r>
              <a:rPr lang="en-US" sz="1350" i="1" dirty="0" err="1">
                <a:latin typeface="Helvetica Neue" panose="02000503000000020004"/>
                <a:ea typeface="Helvetica Neue" panose="02000503000000020004" pitchFamily="2" charset="0"/>
                <a:cs typeface="Helvetica Neue" panose="02000503000000020004" pitchFamily="2" charset="0"/>
              </a:rPr>
              <a:t>hyvinkin</a:t>
            </a:r>
            <a:r>
              <a:rPr lang="en-US" sz="1350" i="1" dirty="0">
                <a:latin typeface="Helvetica Neue" panose="02000503000000020004"/>
                <a:ea typeface="Helvetica Neue" panose="02000503000000020004" pitchFamily="2" charset="0"/>
                <a:cs typeface="Helvetica Neue" panose="02000503000000020004" pitchFamily="2" charset="0"/>
              </a:rPr>
              <a:t> </a:t>
            </a:r>
            <a:r>
              <a:rPr lang="en-US" sz="1350" i="1" dirty="0" err="1">
                <a:latin typeface="Helvetica Neue" panose="02000503000000020004"/>
                <a:ea typeface="Helvetica Neue" panose="02000503000000020004" pitchFamily="2" charset="0"/>
                <a:cs typeface="Helvetica Neue" panose="02000503000000020004" pitchFamily="2" charset="0"/>
              </a:rPr>
              <a:t>nopeaa</a:t>
            </a:r>
            <a:r>
              <a:rPr lang="en-US" sz="1350" dirty="0">
                <a:latin typeface="Helvetica Neue" panose="02000503000000020004"/>
                <a:ea typeface="Helvetica Neue" panose="02000503000000020004" pitchFamily="2" charset="0"/>
                <a:cs typeface="Helvetica Neue" panose="02000503000000020004" pitchFamily="2" charset="0"/>
              </a:rPr>
              <a:t>.</a:t>
            </a:r>
          </a:p>
        </p:txBody>
      </p:sp>
      <p:sp>
        <p:nvSpPr>
          <p:cNvPr id="10" name="TextBox 9">
            <a:extLst>
              <a:ext uri="{FF2B5EF4-FFF2-40B4-BE49-F238E27FC236}">
                <a16:creationId xmlns:a16="http://schemas.microsoft.com/office/drawing/2014/main" id="{A15F28FE-588F-B34D-A6EC-28A939D2BF33}"/>
              </a:ext>
            </a:extLst>
          </p:cNvPr>
          <p:cNvSpPr txBox="1"/>
          <p:nvPr/>
        </p:nvSpPr>
        <p:spPr>
          <a:xfrm>
            <a:off x="6182898" y="3906032"/>
            <a:ext cx="2566307" cy="1461939"/>
          </a:xfrm>
          <a:prstGeom prst="rect">
            <a:avLst/>
          </a:prstGeom>
          <a:noFill/>
        </p:spPr>
        <p:txBody>
          <a:bodyPr wrap="square" lIns="0" tIns="0" rIns="0" bIns="0" rtlCol="0">
            <a:spAutoFit/>
          </a:bodyPr>
          <a:lstStyle/>
          <a:p>
            <a:pPr algn="r"/>
            <a:r>
              <a:rPr lang="fi-FI" sz="1400" b="1" dirty="0">
                <a:latin typeface="Helvetica Neue Thin" panose="020B0403020202020204" pitchFamily="34" charset="0"/>
                <a:ea typeface="Helvetica Neue Thin" panose="020B0403020202020204" pitchFamily="34" charset="0"/>
              </a:rPr>
              <a:t>Aalto-yliopiston opiskelijat saivat aurinkoisena maaliskuun päivänä (1.3.2018) , 10 asteen pakkaslämpötilassa vesilitran kiehumaan 30 minuutissa.</a:t>
            </a:r>
          </a:p>
          <a:p>
            <a:pPr algn="r"/>
            <a:endParaRPr lang="fi-FI" sz="1300" i="1" dirty="0">
              <a:latin typeface="Helvetica Neue Thin" panose="020B0403020202020204" pitchFamily="34" charset="0"/>
              <a:ea typeface="Helvetica Neue Thin" panose="020B0403020202020204" pitchFamily="34" charset="0"/>
            </a:endParaRPr>
          </a:p>
          <a:p>
            <a:pPr algn="r"/>
            <a:r>
              <a:rPr lang="fi-FI" sz="1200" i="1" dirty="0">
                <a:latin typeface="Helvetica Neue Thin" panose="020B0403020202020204" pitchFamily="34" charset="0"/>
                <a:ea typeface="Helvetica Neue Thin" panose="020B0403020202020204" pitchFamily="34" charset="0"/>
              </a:rPr>
              <a:t>Kuva: Sini Numminen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26" y="4421481"/>
            <a:ext cx="5074735" cy="2232883"/>
          </a:xfrm>
          <a:prstGeom prst="rect">
            <a:avLst/>
          </a:prstGeom>
        </p:spPr>
      </p:pic>
      <p:sp>
        <p:nvSpPr>
          <p:cNvPr id="9" name="TextBox 8">
            <a:extLst>
              <a:ext uri="{FF2B5EF4-FFF2-40B4-BE49-F238E27FC236}">
                <a16:creationId xmlns:a16="http://schemas.microsoft.com/office/drawing/2014/main" id="{8E0C6AAC-1279-014C-AAC0-C2F98DE77981}"/>
              </a:ext>
            </a:extLst>
          </p:cNvPr>
          <p:cNvSpPr txBox="1"/>
          <p:nvPr/>
        </p:nvSpPr>
        <p:spPr>
          <a:xfrm>
            <a:off x="5301481" y="5594458"/>
            <a:ext cx="3699395" cy="923330"/>
          </a:xfrm>
          <a:prstGeom prst="rect">
            <a:avLst/>
          </a:prstGeom>
          <a:noFill/>
        </p:spPr>
        <p:txBody>
          <a:bodyPr wrap="square" lIns="0" tIns="0" rIns="0" bIns="0" rtlCol="0">
            <a:spAutoFit/>
          </a:bodyPr>
          <a:lstStyle/>
          <a:p>
            <a:r>
              <a:rPr lang="fi-FI" sz="1050" b="1" dirty="0">
                <a:latin typeface="Helvetica Neue Thin" panose="020B0403020202020204" pitchFamily="34" charset="0"/>
                <a:ea typeface="Helvetica Neue Thin" panose="020B0403020202020204" pitchFamily="34" charset="0"/>
              </a:rPr>
              <a:t>Erilaisia aurinkokeitinmalleja</a:t>
            </a:r>
          </a:p>
          <a:p>
            <a:endParaRPr lang="fi-FI" sz="825" i="1" dirty="0">
              <a:latin typeface="Helvetica Neue Thin" panose="020B0403020202020204" pitchFamily="34" charset="0"/>
              <a:ea typeface="Helvetica Neue Thin" panose="020B0403020202020204" pitchFamily="34" charset="0"/>
            </a:endParaRPr>
          </a:p>
          <a:p>
            <a:r>
              <a:rPr lang="fi-FI" sz="825" i="1" dirty="0">
                <a:latin typeface="Helvetica Neue Thin" panose="020B0403020202020204" pitchFamily="34" charset="0"/>
                <a:ea typeface="Helvetica Neue Thin" panose="020B0403020202020204" pitchFamily="34" charset="0"/>
              </a:rPr>
              <a:t>Kuva: </a:t>
            </a:r>
            <a:r>
              <a:rPr lang="fi-FI" sz="825" i="1" dirty="0" err="1">
                <a:latin typeface="Helvetica Neue Thin" panose="020B0403020202020204" pitchFamily="34" charset="0"/>
                <a:ea typeface="Helvetica Neue Thin" panose="020B0403020202020204" pitchFamily="34" charset="0"/>
              </a:rPr>
              <a:t>German</a:t>
            </a:r>
            <a:r>
              <a:rPr lang="fi-FI" sz="825" i="1" dirty="0">
                <a:latin typeface="Helvetica Neue Thin" panose="020B0403020202020204" pitchFamily="34" charset="0"/>
                <a:ea typeface="Helvetica Neue Thin" panose="020B0403020202020204" pitchFamily="34" charset="0"/>
              </a:rPr>
              <a:t> Energy Agency </a:t>
            </a:r>
            <a:r>
              <a:rPr lang="fi-FI" sz="825" i="1" dirty="0" err="1">
                <a:latin typeface="Helvetica Neue Thin" panose="020B0403020202020204" pitchFamily="34" charset="0"/>
                <a:ea typeface="Helvetica Neue Thin" panose="020B0403020202020204" pitchFamily="34" charset="0"/>
              </a:rPr>
              <a:t>Dena</a:t>
            </a:r>
            <a:r>
              <a:rPr lang="fi-FI" sz="825" i="1" dirty="0">
                <a:latin typeface="Helvetica Neue Thin" panose="020B0403020202020204" pitchFamily="34" charset="0"/>
                <a:ea typeface="Helvetica Neue Thin" panose="020B0403020202020204" pitchFamily="34" charset="0"/>
              </a:rPr>
              <a:t> (2017) ”</a:t>
            </a:r>
            <a:r>
              <a:rPr lang="en-US" sz="825" i="1" dirty="0">
                <a:latin typeface="Helvetica Neue Thin" panose="020B0403020202020204" pitchFamily="34" charset="0"/>
                <a:ea typeface="Helvetica Neue Thin" panose="020B0403020202020204" pitchFamily="34" charset="0"/>
              </a:rPr>
              <a:t> Energy Solutions for Off-grid Applications. Providing electric power and heat for regions without grid power or connected to a weak grid interconnection”. </a:t>
            </a:r>
            <a:r>
              <a:rPr lang="fi-FI" sz="825" i="1" dirty="0">
                <a:latin typeface="Helvetica Neue Thin" panose="020B0403020202020204" pitchFamily="34" charset="0"/>
                <a:ea typeface="Helvetica Neue Thin" panose="020B0403020202020204" pitchFamily="34" charset="0"/>
              </a:rPr>
              <a:t>URL: https://www.german-energy-solutions.de/GES/Redaktion/EN/Publications/GermanEnergySolutions/energy-solutions-for-offgrid-applications.pdf?__blob=publicationFile&amp;v=2</a:t>
            </a:r>
          </a:p>
          <a:p>
            <a:endParaRPr lang="fi-FI" sz="825" i="1" dirty="0">
              <a:latin typeface="Helvetica Neue Thin" panose="020B0403020202020204" pitchFamily="34" charset="0"/>
              <a:ea typeface="Helvetica Neue Thin" panose="020B0403020202020204" pitchFamily="34" charset="0"/>
            </a:endParaRPr>
          </a:p>
        </p:txBody>
      </p:sp>
      <p:sp>
        <p:nvSpPr>
          <p:cNvPr id="11" name="Slide Number Placeholder 1">
            <a:extLst>
              <a:ext uri="{FF2B5EF4-FFF2-40B4-BE49-F238E27FC236}">
                <a16:creationId xmlns:a16="http://schemas.microsoft.com/office/drawing/2014/main" id="{50B3D445-0722-F149-B0E3-C05FFD703E83}"/>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34</a:t>
            </a:fld>
            <a:endParaRPr lang="fi-FI"/>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0946" y="0"/>
            <a:ext cx="4973053" cy="3729790"/>
          </a:xfrm>
          <a:prstGeom prst="rect">
            <a:avLst/>
          </a:prstGeom>
        </p:spPr>
      </p:pic>
    </p:spTree>
    <p:extLst>
      <p:ext uri="{BB962C8B-B14F-4D97-AF65-F5344CB8AC3E}">
        <p14:creationId xmlns:p14="http://schemas.microsoft.com/office/powerpoint/2010/main" val="5471556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63742" y="1378362"/>
            <a:ext cx="8616516" cy="4101276"/>
          </a:xfrm>
        </p:spPr>
      </p:pic>
      <p:sp>
        <p:nvSpPr>
          <p:cNvPr id="3" name="Rectangle 2"/>
          <p:cNvSpPr/>
          <p:nvPr/>
        </p:nvSpPr>
        <p:spPr>
          <a:xfrm>
            <a:off x="391160" y="5973111"/>
            <a:ext cx="7095490" cy="600164"/>
          </a:xfrm>
          <a:prstGeom prst="rect">
            <a:avLst/>
          </a:prstGeom>
        </p:spPr>
        <p:txBody>
          <a:bodyPr wrap="square">
            <a:spAutoFit/>
          </a:bodyPr>
          <a:lstStyle/>
          <a:p>
            <a:r>
              <a:rPr lang="en-US" sz="1100" i="1" dirty="0">
                <a:latin typeface="Helvetica Neue" panose="02000503000000020004" pitchFamily="2" charset="0"/>
                <a:ea typeface="Helvetica Neue" panose="02000503000000020004" pitchFamily="2" charset="0"/>
                <a:cs typeface="Helvetica Neue" panose="02000503000000020004" pitchFamily="2" charset="0"/>
              </a:rPr>
              <a:t>Jacobson, M. </a:t>
            </a:r>
            <a:r>
              <a:rPr lang="en-US" sz="1100" i="1" dirty="0" err="1">
                <a:latin typeface="Helvetica Neue" panose="02000503000000020004" pitchFamily="2" charset="0"/>
                <a:ea typeface="Helvetica Neue" panose="02000503000000020004" pitchFamily="2" charset="0"/>
                <a:cs typeface="Helvetica Neue" panose="02000503000000020004" pitchFamily="2" charset="0"/>
              </a:rPr>
              <a:t>ym</a:t>
            </a:r>
            <a:r>
              <a:rPr lang="en-US" sz="1100" i="1" dirty="0">
                <a:latin typeface="Helvetica Neue" panose="02000503000000020004" pitchFamily="2" charset="0"/>
                <a:ea typeface="Helvetica Neue" panose="02000503000000020004" pitchFamily="2" charset="0"/>
                <a:cs typeface="Helvetica Neue" panose="02000503000000020004" pitchFamily="2" charset="0"/>
              </a:rPr>
              <a:t>. (2017) </a:t>
            </a:r>
          </a:p>
          <a:p>
            <a:r>
              <a:rPr lang="en-US" sz="1100" i="1" dirty="0">
                <a:latin typeface="Helvetica Neue" panose="02000503000000020004" pitchFamily="2" charset="0"/>
                <a:ea typeface="Helvetica Neue" panose="02000503000000020004" pitchFamily="2" charset="0"/>
                <a:cs typeface="Helvetica Neue" panose="02000503000000020004" pitchFamily="2" charset="0"/>
              </a:rPr>
              <a:t>“100% Clean and Renewable Wind, Water, and Sunlight All-Sector Energy Roadmaps for 139 Countries of the World”. Joule 1, 108-121. URL: </a:t>
            </a:r>
            <a:r>
              <a:rPr lang="en-GB" sz="1100" i="1" dirty="0">
                <a:latin typeface="Helvetica Neue" panose="02000503000000020004" pitchFamily="2" charset="0"/>
                <a:ea typeface="Helvetica Neue" panose="02000503000000020004" pitchFamily="2" charset="0"/>
                <a:cs typeface="Helvetica Neue" panose="02000503000000020004" pitchFamily="2" charset="0"/>
              </a:rPr>
              <a:t>https://web.stanford.edu/group/efmh/jacobson/Articles/I/CountriesWWS.pdf</a:t>
            </a:r>
          </a:p>
        </p:txBody>
      </p:sp>
      <p:sp>
        <p:nvSpPr>
          <p:cNvPr id="10" name="Slide Number Placeholder 1">
            <a:extLst>
              <a:ext uri="{FF2B5EF4-FFF2-40B4-BE49-F238E27FC236}">
                <a16:creationId xmlns:a16="http://schemas.microsoft.com/office/drawing/2014/main" id="{DB397C4D-54A5-E442-8E02-0B4931D72759}"/>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35</a:t>
            </a:fld>
            <a:endParaRPr lang="fi-FI"/>
          </a:p>
        </p:txBody>
      </p:sp>
    </p:spTree>
    <p:extLst>
      <p:ext uri="{BB962C8B-B14F-4D97-AF65-F5344CB8AC3E}">
        <p14:creationId xmlns:p14="http://schemas.microsoft.com/office/powerpoint/2010/main" val="35958574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E4A4FC-3149-B149-BC4F-4A0D186D75F7}"/>
              </a:ext>
            </a:extLst>
          </p:cNvPr>
          <p:cNvSpPr/>
          <p:nvPr/>
        </p:nvSpPr>
        <p:spPr>
          <a:xfrm>
            <a:off x="4626766" y="677917"/>
            <a:ext cx="4517234" cy="53228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sp>
        <p:nvSpPr>
          <p:cNvPr id="2" name="Rectangle 1">
            <a:extLst>
              <a:ext uri="{FF2B5EF4-FFF2-40B4-BE49-F238E27FC236}">
                <a16:creationId xmlns:a16="http://schemas.microsoft.com/office/drawing/2014/main" id="{4BC57FCF-BDE4-F242-A188-62D8F404B476}"/>
              </a:ext>
            </a:extLst>
          </p:cNvPr>
          <p:cNvSpPr/>
          <p:nvPr/>
        </p:nvSpPr>
        <p:spPr>
          <a:xfrm>
            <a:off x="1" y="677917"/>
            <a:ext cx="4586368" cy="53228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pic>
        <p:nvPicPr>
          <p:cNvPr id="12" name="Picture 11">
            <a:extLst>
              <a:ext uri="{FF2B5EF4-FFF2-40B4-BE49-F238E27FC236}">
                <a16:creationId xmlns:a16="http://schemas.microsoft.com/office/drawing/2014/main" id="{DFE84F49-D368-934E-9439-0D7818872EE5}"/>
              </a:ext>
            </a:extLst>
          </p:cNvPr>
          <p:cNvPicPr>
            <a:picLocks noChangeAspect="1"/>
          </p:cNvPicPr>
          <p:nvPr/>
        </p:nvPicPr>
        <p:blipFill rotWithShape="1">
          <a:blip r:embed="rId2">
            <a:extLst>
              <a:ext uri="{28A0092B-C50C-407E-A947-70E740481C1C}">
                <a14:useLocalDpi xmlns:a14="http://schemas.microsoft.com/office/drawing/2010/main" val="0"/>
              </a:ext>
            </a:extLst>
          </a:blip>
          <a:srcRect b="-501"/>
          <a:stretch/>
        </p:blipFill>
        <p:spPr>
          <a:xfrm>
            <a:off x="142882" y="851338"/>
            <a:ext cx="4075456" cy="4928122"/>
          </a:xfrm>
          <a:prstGeom prst="rect">
            <a:avLst/>
          </a:prstGeom>
        </p:spPr>
      </p:pic>
      <p:sp>
        <p:nvSpPr>
          <p:cNvPr id="14" name="TextBox 13">
            <a:extLst>
              <a:ext uri="{FF2B5EF4-FFF2-40B4-BE49-F238E27FC236}">
                <a16:creationId xmlns:a16="http://schemas.microsoft.com/office/drawing/2014/main" id="{7AFF4D0B-9DAD-8541-A52A-926EC9775E89}"/>
              </a:ext>
            </a:extLst>
          </p:cNvPr>
          <p:cNvSpPr txBox="1"/>
          <p:nvPr/>
        </p:nvSpPr>
        <p:spPr>
          <a:xfrm>
            <a:off x="5020835" y="5786305"/>
            <a:ext cx="2483784" cy="126958"/>
          </a:xfrm>
          <a:prstGeom prst="rect">
            <a:avLst/>
          </a:prstGeom>
          <a:noFill/>
        </p:spPr>
        <p:txBody>
          <a:bodyPr wrap="square" lIns="0" tIns="0" rIns="0" bIns="0" rtlCol="0">
            <a:spAutoFit/>
          </a:bodyPr>
          <a:lstStyle/>
          <a:p>
            <a:r>
              <a:rPr lang="fi-FI" sz="825" i="1" dirty="0">
                <a:latin typeface="Helvetica Neue Thin" panose="020B0403020202020204" pitchFamily="34" charset="0"/>
                <a:ea typeface="Helvetica Neue Thin" panose="020B0403020202020204" pitchFamily="34" charset="0"/>
              </a:rPr>
              <a:t>Kuva: Sini Numminen 2016, </a:t>
            </a:r>
            <a:r>
              <a:rPr lang="fi-FI" sz="825" i="1" dirty="0" err="1">
                <a:latin typeface="Helvetica Neue Thin" panose="020B0403020202020204" pitchFamily="34" charset="0"/>
                <a:ea typeface="Helvetica Neue Thin" panose="020B0403020202020204" pitchFamily="34" charset="0"/>
              </a:rPr>
              <a:t>Uttar</a:t>
            </a:r>
            <a:r>
              <a:rPr lang="fi-FI" sz="825" i="1" dirty="0">
                <a:latin typeface="Helvetica Neue Thin" panose="020B0403020202020204" pitchFamily="34" charset="0"/>
                <a:ea typeface="Helvetica Neue Thin" panose="020B0403020202020204" pitchFamily="34" charset="0"/>
              </a:rPr>
              <a:t> </a:t>
            </a:r>
            <a:r>
              <a:rPr lang="fi-FI" sz="825" i="1" dirty="0" err="1">
                <a:latin typeface="Helvetica Neue Thin" panose="020B0403020202020204" pitchFamily="34" charset="0"/>
                <a:ea typeface="Helvetica Neue Thin" panose="020B0403020202020204" pitchFamily="34" charset="0"/>
              </a:rPr>
              <a:t>Pradesh</a:t>
            </a:r>
            <a:r>
              <a:rPr lang="fi-FI" sz="825" i="1" dirty="0">
                <a:latin typeface="Helvetica Neue Thin" panose="020B0403020202020204" pitchFamily="34" charset="0"/>
                <a:ea typeface="Helvetica Neue Thin" panose="020B0403020202020204" pitchFamily="34" charset="0"/>
              </a:rPr>
              <a:t>, Intia</a:t>
            </a:r>
          </a:p>
        </p:txBody>
      </p:sp>
      <p:sp>
        <p:nvSpPr>
          <p:cNvPr id="15" name="TextBox 14">
            <a:extLst>
              <a:ext uri="{FF2B5EF4-FFF2-40B4-BE49-F238E27FC236}">
                <a16:creationId xmlns:a16="http://schemas.microsoft.com/office/drawing/2014/main" id="{684CDB54-BCD3-6646-9CEA-4FA90C1882F9}"/>
              </a:ext>
            </a:extLst>
          </p:cNvPr>
          <p:cNvSpPr txBox="1"/>
          <p:nvPr/>
        </p:nvSpPr>
        <p:spPr>
          <a:xfrm>
            <a:off x="462926" y="5783223"/>
            <a:ext cx="2483784" cy="126958"/>
          </a:xfrm>
          <a:prstGeom prst="rect">
            <a:avLst/>
          </a:prstGeom>
          <a:noFill/>
        </p:spPr>
        <p:txBody>
          <a:bodyPr wrap="square" lIns="0" tIns="0" rIns="0" bIns="0" rtlCol="0">
            <a:spAutoFit/>
          </a:bodyPr>
          <a:lstStyle/>
          <a:p>
            <a:r>
              <a:rPr lang="fi-FI" sz="825" i="1" dirty="0">
                <a:latin typeface="Helvetica Neue Thin" panose="020B0403020202020204" pitchFamily="34" charset="0"/>
                <a:ea typeface="Helvetica Neue Thin" panose="020B0403020202020204" pitchFamily="34" charset="0"/>
              </a:rPr>
              <a:t>Kuva: Jorma Poutanen</a:t>
            </a:r>
          </a:p>
        </p:txBody>
      </p:sp>
      <p:sp>
        <p:nvSpPr>
          <p:cNvPr id="3" name="Rectangle 2">
            <a:extLst>
              <a:ext uri="{FF2B5EF4-FFF2-40B4-BE49-F238E27FC236}">
                <a16:creationId xmlns:a16="http://schemas.microsoft.com/office/drawing/2014/main" id="{EED2F541-37CC-D649-A027-9FB9F0DC047F}"/>
              </a:ext>
            </a:extLst>
          </p:cNvPr>
          <p:cNvSpPr/>
          <p:nvPr/>
        </p:nvSpPr>
        <p:spPr>
          <a:xfrm>
            <a:off x="157655" y="1050691"/>
            <a:ext cx="4060683" cy="65445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solidFill>
                <a:schemeClr val="tx1"/>
              </a:solidFill>
            </a:endParaRPr>
          </a:p>
        </p:txBody>
      </p:sp>
      <p:sp>
        <p:nvSpPr>
          <p:cNvPr id="6" name="Text Placeholder 5">
            <a:extLst>
              <a:ext uri="{FF2B5EF4-FFF2-40B4-BE49-F238E27FC236}">
                <a16:creationId xmlns:a16="http://schemas.microsoft.com/office/drawing/2014/main" id="{CAA9B059-CB4E-C54F-A54E-97C6F7C68217}"/>
              </a:ext>
            </a:extLst>
          </p:cNvPr>
          <p:cNvSpPr>
            <a:spLocks noGrp="1"/>
          </p:cNvSpPr>
          <p:nvPr>
            <p:ph type="body" idx="1"/>
          </p:nvPr>
        </p:nvSpPr>
        <p:spPr>
          <a:xfrm>
            <a:off x="564985" y="781395"/>
            <a:ext cx="3319803" cy="878101"/>
          </a:xfrm>
        </p:spPr>
        <p:txBody>
          <a:bodyPr>
            <a:noAutofit/>
          </a:bodyPr>
          <a:lstStyle/>
          <a:p>
            <a:pPr algn="ctr"/>
            <a:r>
              <a:rPr lang="fi-FI" sz="1200" b="0" dirty="0"/>
              <a:t>Pysyvä ja toimiva energiainfrastruktuuri, josta asiakkaat saavat energiaa 24 tuntia päivässä joka päivä</a:t>
            </a:r>
          </a:p>
        </p:txBody>
      </p:sp>
      <p:sp>
        <p:nvSpPr>
          <p:cNvPr id="18" name="Slide Number Placeholder 1">
            <a:extLst>
              <a:ext uri="{FF2B5EF4-FFF2-40B4-BE49-F238E27FC236}">
                <a16:creationId xmlns:a16="http://schemas.microsoft.com/office/drawing/2014/main" id="{5A0CDED7-422A-8441-97B8-209F8C85A76B}"/>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36</a:t>
            </a:fld>
            <a:endParaRPr lang="fi-FI"/>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9294" y="833162"/>
            <a:ext cx="3309649" cy="4964473"/>
          </a:xfrm>
          <a:prstGeom prst="rect">
            <a:avLst/>
          </a:prstGeom>
        </p:spPr>
      </p:pic>
      <p:sp>
        <p:nvSpPr>
          <p:cNvPr id="17" name="Rectangle 16">
            <a:extLst>
              <a:ext uri="{FF2B5EF4-FFF2-40B4-BE49-F238E27FC236}">
                <a16:creationId xmlns:a16="http://schemas.microsoft.com/office/drawing/2014/main" id="{5BDB8064-BEBC-A740-B5FB-B478148EB29E}"/>
              </a:ext>
            </a:extLst>
          </p:cNvPr>
          <p:cNvSpPr/>
          <p:nvPr/>
        </p:nvSpPr>
        <p:spPr>
          <a:xfrm>
            <a:off x="5020834" y="1045720"/>
            <a:ext cx="3338110" cy="648454"/>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solidFill>
                <a:schemeClr val="tx1"/>
              </a:solidFill>
            </a:endParaRPr>
          </a:p>
        </p:txBody>
      </p:sp>
      <p:sp>
        <p:nvSpPr>
          <p:cNvPr id="8" name="Text Placeholder 7">
            <a:extLst>
              <a:ext uri="{FF2B5EF4-FFF2-40B4-BE49-F238E27FC236}">
                <a16:creationId xmlns:a16="http://schemas.microsoft.com/office/drawing/2014/main" id="{B1B50512-875A-604E-AD1B-22CC49767E37}"/>
              </a:ext>
            </a:extLst>
          </p:cNvPr>
          <p:cNvSpPr>
            <a:spLocks noGrp="1"/>
          </p:cNvSpPr>
          <p:nvPr>
            <p:ph type="body" sz="quarter" idx="3"/>
          </p:nvPr>
        </p:nvSpPr>
        <p:spPr>
          <a:xfrm>
            <a:off x="5049294" y="1134257"/>
            <a:ext cx="3074428" cy="471380"/>
          </a:xfrm>
        </p:spPr>
        <p:txBody>
          <a:bodyPr>
            <a:noAutofit/>
          </a:bodyPr>
          <a:lstStyle/>
          <a:p>
            <a:pPr algn="ctr"/>
            <a:r>
              <a:rPr lang="fi-FI" sz="1200" b="0" dirty="0"/>
              <a:t>Pysyviä ja toimivia energiainfrastruktuureja ei ole tai ne toimivat heikosti. </a:t>
            </a:r>
          </a:p>
        </p:txBody>
      </p:sp>
    </p:spTree>
    <p:extLst>
      <p:ext uri="{BB962C8B-B14F-4D97-AF65-F5344CB8AC3E}">
        <p14:creationId xmlns:p14="http://schemas.microsoft.com/office/powerpoint/2010/main" val="10149733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6896C7DA-D8ED-A746-972F-B3DEEB7D5B10}"/>
              </a:ext>
            </a:extLst>
          </p:cNvPr>
          <p:cNvSpPr/>
          <p:nvPr/>
        </p:nvSpPr>
        <p:spPr>
          <a:xfrm>
            <a:off x="5854412" y="103192"/>
            <a:ext cx="3111695" cy="3086200"/>
          </a:xfrm>
          <a:prstGeom prst="ellipse">
            <a:avLst/>
          </a:prstGeom>
          <a:solidFill>
            <a:schemeClr val="tx1">
              <a:alpha val="72000"/>
            </a:schemeClr>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p:txBody>
      </p:sp>
      <p:sp>
        <p:nvSpPr>
          <p:cNvPr id="2" name="Title 1"/>
          <p:cNvSpPr>
            <a:spLocks noGrp="1"/>
          </p:cNvSpPr>
          <p:nvPr>
            <p:ph type="ctrTitle" idx="4294967295"/>
          </p:nvPr>
        </p:nvSpPr>
        <p:spPr>
          <a:xfrm>
            <a:off x="450655" y="292310"/>
            <a:ext cx="3860800" cy="1790700"/>
          </a:xfrm>
        </p:spPr>
        <p:txBody>
          <a:bodyPr>
            <a:normAutofit/>
          </a:bodyPr>
          <a:lstStyle/>
          <a:p>
            <a:r>
              <a:rPr lang="en-US" b="0" i="1" dirty="0" err="1"/>
              <a:t>Missä</a:t>
            </a:r>
            <a:r>
              <a:rPr lang="en-US" b="0" i="1" dirty="0"/>
              <a:t> </a:t>
            </a:r>
            <a:r>
              <a:rPr lang="en-US" b="0" i="1" dirty="0" err="1"/>
              <a:t>energia</a:t>
            </a:r>
            <a:r>
              <a:rPr lang="en-US" b="0" i="1" dirty="0"/>
              <a:t> </a:t>
            </a:r>
            <a:r>
              <a:rPr lang="en-US" b="0" i="1" dirty="0" err="1"/>
              <a:t>kannattaa</a:t>
            </a:r>
            <a:r>
              <a:rPr lang="en-US" b="0" i="1" dirty="0"/>
              <a:t> </a:t>
            </a:r>
            <a:r>
              <a:rPr lang="en-US" b="0" i="1" dirty="0" err="1"/>
              <a:t>tuottaa</a:t>
            </a:r>
            <a:r>
              <a:rPr lang="en-US" b="0" i="1" dirty="0"/>
              <a:t>?</a:t>
            </a:r>
            <a:endParaRPr lang="en-GB" b="0" i="1" dirty="0"/>
          </a:p>
        </p:txBody>
      </p:sp>
      <p:sp>
        <p:nvSpPr>
          <p:cNvPr id="11" name="Oval 10">
            <a:extLst>
              <a:ext uri="{FF2B5EF4-FFF2-40B4-BE49-F238E27FC236}">
                <a16:creationId xmlns:a16="http://schemas.microsoft.com/office/drawing/2014/main" id="{89E43880-3C7D-994A-A9F1-A1B3747E37C6}"/>
              </a:ext>
            </a:extLst>
          </p:cNvPr>
          <p:cNvSpPr/>
          <p:nvPr/>
        </p:nvSpPr>
        <p:spPr>
          <a:xfrm>
            <a:off x="62197" y="1945496"/>
            <a:ext cx="3111695" cy="3086200"/>
          </a:xfrm>
          <a:prstGeom prst="ellipse">
            <a:avLst/>
          </a:prstGeom>
          <a:solidFill>
            <a:schemeClr val="bg2">
              <a:alpha val="72000"/>
            </a:schemeClr>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p:txBody>
      </p:sp>
      <p:sp>
        <p:nvSpPr>
          <p:cNvPr id="5" name="TextBox 4">
            <a:extLst>
              <a:ext uri="{FF2B5EF4-FFF2-40B4-BE49-F238E27FC236}">
                <a16:creationId xmlns:a16="http://schemas.microsoft.com/office/drawing/2014/main" id="{8B2AAAC0-6DC1-3941-BAD4-F459B65A6682}"/>
              </a:ext>
            </a:extLst>
          </p:cNvPr>
          <p:cNvSpPr txBox="1"/>
          <p:nvPr/>
        </p:nvSpPr>
        <p:spPr>
          <a:xfrm rot="18659126">
            <a:off x="2809393" y="1269969"/>
            <a:ext cx="2451394" cy="646331"/>
          </a:xfrm>
          <a:prstGeom prst="rect">
            <a:avLst/>
          </a:prstGeom>
          <a:noFill/>
        </p:spPr>
        <p:txBody>
          <a:bodyPr wrap="square" rtlCol="0">
            <a:spAutoFit/>
          </a:bodyPr>
          <a:lstStyle/>
          <a:p>
            <a:pPr algn="ctr"/>
            <a:r>
              <a:rPr lang="fi-FI" dirty="0">
                <a:latin typeface="Helvetica Neue Light" panose="02000403000000020004" pitchFamily="2" charset="0"/>
                <a:ea typeface="Helvetica Neue Light" panose="02000403000000020004" pitchFamily="2" charset="0"/>
              </a:rPr>
              <a:t>energian siirto ja siirtohäviöt</a:t>
            </a:r>
          </a:p>
        </p:txBody>
      </p:sp>
      <p:sp>
        <p:nvSpPr>
          <p:cNvPr id="13" name="TextBox 12">
            <a:extLst>
              <a:ext uri="{FF2B5EF4-FFF2-40B4-BE49-F238E27FC236}">
                <a16:creationId xmlns:a16="http://schemas.microsoft.com/office/drawing/2014/main" id="{E97D19F0-4DD3-CC4C-948C-BFDBD02F45DC}"/>
              </a:ext>
            </a:extLst>
          </p:cNvPr>
          <p:cNvSpPr txBox="1"/>
          <p:nvPr/>
        </p:nvSpPr>
        <p:spPr>
          <a:xfrm>
            <a:off x="354298" y="3189392"/>
            <a:ext cx="2146300" cy="954107"/>
          </a:xfrm>
          <a:prstGeom prst="rect">
            <a:avLst/>
          </a:prstGeom>
          <a:noFill/>
        </p:spPr>
        <p:txBody>
          <a:bodyPr wrap="square" rtlCol="0">
            <a:spAutoFit/>
          </a:bodyPr>
          <a:lstStyle/>
          <a:p>
            <a:pPr algn="ctr"/>
            <a:r>
              <a:rPr lang="fi-FI" sz="2800" dirty="0">
                <a:latin typeface="Space Mono" panose="02000509040000020004" pitchFamily="49" charset="77"/>
                <a:ea typeface="Helvetica Neue Light" panose="02000403000000020004" pitchFamily="2" charset="0"/>
              </a:rPr>
              <a:t>energian tarve</a:t>
            </a:r>
          </a:p>
        </p:txBody>
      </p:sp>
      <p:sp>
        <p:nvSpPr>
          <p:cNvPr id="14" name="TextBox 13">
            <a:extLst>
              <a:ext uri="{FF2B5EF4-FFF2-40B4-BE49-F238E27FC236}">
                <a16:creationId xmlns:a16="http://schemas.microsoft.com/office/drawing/2014/main" id="{645AEAB3-CC48-6A4A-BD65-7BD644429249}"/>
              </a:ext>
            </a:extLst>
          </p:cNvPr>
          <p:cNvSpPr txBox="1"/>
          <p:nvPr/>
        </p:nvSpPr>
        <p:spPr>
          <a:xfrm>
            <a:off x="6730413" y="1131469"/>
            <a:ext cx="1359692" cy="923330"/>
          </a:xfrm>
          <a:prstGeom prst="rect">
            <a:avLst/>
          </a:prstGeom>
          <a:noFill/>
        </p:spPr>
        <p:txBody>
          <a:bodyPr wrap="square" rtlCol="0">
            <a:spAutoFit/>
          </a:bodyPr>
          <a:lstStyle/>
          <a:p>
            <a:pPr algn="ctr"/>
            <a:r>
              <a:rPr lang="fi-FI" dirty="0">
                <a:solidFill>
                  <a:schemeClr val="bg1"/>
                </a:solidFill>
                <a:latin typeface="Helvetica Neue Light" panose="02000403000000020004" pitchFamily="2" charset="0"/>
                <a:ea typeface="Helvetica Neue Light" panose="02000403000000020004" pitchFamily="2" charset="0"/>
              </a:rPr>
              <a:t>energian tuotanto ja säilytys</a:t>
            </a:r>
          </a:p>
        </p:txBody>
      </p:sp>
      <p:cxnSp>
        <p:nvCxnSpPr>
          <p:cNvPr id="22" name="Curved Connector 21">
            <a:extLst>
              <a:ext uri="{FF2B5EF4-FFF2-40B4-BE49-F238E27FC236}">
                <a16:creationId xmlns:a16="http://schemas.microsoft.com/office/drawing/2014/main" id="{539904C8-0908-DA4B-A6B7-6D6862D67F4B}"/>
              </a:ext>
            </a:extLst>
          </p:cNvPr>
          <p:cNvCxnSpPr>
            <a:cxnSpLocks/>
          </p:cNvCxnSpPr>
          <p:nvPr/>
        </p:nvCxnSpPr>
        <p:spPr>
          <a:xfrm rot="10800000" flipV="1">
            <a:off x="2450622" y="967628"/>
            <a:ext cx="3607279" cy="2724762"/>
          </a:xfrm>
          <a:prstGeom prst="curvedConnector3">
            <a:avLst>
              <a:gd name="adj1" fmla="val 50000"/>
            </a:avLst>
          </a:prstGeom>
          <a:ln w="10795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FE6BE755-8410-5941-B15B-ACFC690BF114}"/>
              </a:ext>
            </a:extLst>
          </p:cNvPr>
          <p:cNvCxnSpPr>
            <a:cxnSpLocks/>
          </p:cNvCxnSpPr>
          <p:nvPr/>
        </p:nvCxnSpPr>
        <p:spPr>
          <a:xfrm rot="10800000">
            <a:off x="2679884" y="4143499"/>
            <a:ext cx="1222082" cy="715776"/>
          </a:xfrm>
          <a:prstGeom prst="curvedConnector3">
            <a:avLst>
              <a:gd name="adj1" fmla="val 50000"/>
            </a:avLst>
          </a:prstGeom>
          <a:ln w="5715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620DE8D-2F2A-0B47-88DA-0BF77C49DB0A}"/>
              </a:ext>
            </a:extLst>
          </p:cNvPr>
          <p:cNvSpPr txBox="1"/>
          <p:nvPr/>
        </p:nvSpPr>
        <p:spPr>
          <a:xfrm rot="1320994">
            <a:off x="3189016" y="3996683"/>
            <a:ext cx="965113" cy="400110"/>
          </a:xfrm>
          <a:prstGeom prst="rect">
            <a:avLst/>
          </a:prstGeom>
          <a:noFill/>
        </p:spPr>
        <p:txBody>
          <a:bodyPr wrap="square" rtlCol="0">
            <a:spAutoFit/>
          </a:bodyPr>
          <a:lstStyle/>
          <a:p>
            <a:pPr algn="ctr"/>
            <a:r>
              <a:rPr lang="fi-FI" sz="1000" dirty="0">
                <a:latin typeface="Helvetica Neue Light" panose="02000403000000020004" pitchFamily="2" charset="0"/>
                <a:ea typeface="Helvetica Neue Light" panose="02000403000000020004" pitchFamily="2" charset="0"/>
              </a:rPr>
              <a:t>energian siirto ja siirtohäviöt</a:t>
            </a:r>
          </a:p>
        </p:txBody>
      </p:sp>
      <p:sp>
        <p:nvSpPr>
          <p:cNvPr id="40" name="Slide Number Placeholder 1">
            <a:extLst>
              <a:ext uri="{FF2B5EF4-FFF2-40B4-BE49-F238E27FC236}">
                <a16:creationId xmlns:a16="http://schemas.microsoft.com/office/drawing/2014/main" id="{A2481C68-2E7C-484C-A131-5E1CA1E2127B}"/>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37</a:t>
            </a:fld>
            <a:endParaRPr lang="fi-FI"/>
          </a:p>
        </p:txBody>
      </p:sp>
      <p:sp>
        <p:nvSpPr>
          <p:cNvPr id="44" name="Oval 43">
            <a:extLst>
              <a:ext uri="{FF2B5EF4-FFF2-40B4-BE49-F238E27FC236}">
                <a16:creationId xmlns:a16="http://schemas.microsoft.com/office/drawing/2014/main" id="{AF3619B8-5C48-3F41-9423-BCECDF874C75}"/>
              </a:ext>
            </a:extLst>
          </p:cNvPr>
          <p:cNvSpPr/>
          <p:nvPr/>
        </p:nvSpPr>
        <p:spPr>
          <a:xfrm>
            <a:off x="3822505" y="3771800"/>
            <a:ext cx="3111695" cy="3086200"/>
          </a:xfrm>
          <a:prstGeom prst="ellipse">
            <a:avLst/>
          </a:prstGeom>
          <a:solidFill>
            <a:schemeClr val="tx1">
              <a:alpha val="72000"/>
            </a:schemeClr>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p:txBody>
      </p:sp>
      <p:sp>
        <p:nvSpPr>
          <p:cNvPr id="45" name="TextBox 44">
            <a:extLst>
              <a:ext uri="{FF2B5EF4-FFF2-40B4-BE49-F238E27FC236}">
                <a16:creationId xmlns:a16="http://schemas.microsoft.com/office/drawing/2014/main" id="{2A5C0297-6DE3-934D-8CCE-77C72579F3CB}"/>
              </a:ext>
            </a:extLst>
          </p:cNvPr>
          <p:cNvSpPr txBox="1"/>
          <p:nvPr/>
        </p:nvSpPr>
        <p:spPr>
          <a:xfrm>
            <a:off x="4698209" y="4876998"/>
            <a:ext cx="1359692" cy="923330"/>
          </a:xfrm>
          <a:prstGeom prst="rect">
            <a:avLst/>
          </a:prstGeom>
          <a:noFill/>
        </p:spPr>
        <p:txBody>
          <a:bodyPr wrap="square" rtlCol="0">
            <a:spAutoFit/>
          </a:bodyPr>
          <a:lstStyle/>
          <a:p>
            <a:pPr algn="ctr"/>
            <a:r>
              <a:rPr lang="fi-FI" dirty="0">
                <a:solidFill>
                  <a:schemeClr val="bg1"/>
                </a:solidFill>
                <a:latin typeface="Helvetica Neue Light" panose="02000403000000020004" pitchFamily="2" charset="0"/>
                <a:ea typeface="Helvetica Neue Light" panose="02000403000000020004" pitchFamily="2" charset="0"/>
              </a:rPr>
              <a:t>energian tuotanto ja säilytys</a:t>
            </a:r>
          </a:p>
        </p:txBody>
      </p:sp>
    </p:spTree>
    <p:extLst>
      <p:ext uri="{BB962C8B-B14F-4D97-AF65-F5344CB8AC3E}">
        <p14:creationId xmlns:p14="http://schemas.microsoft.com/office/powerpoint/2010/main" val="19096635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335A-0836-1348-BD3C-D6DB08CE021C}"/>
              </a:ext>
            </a:extLst>
          </p:cNvPr>
          <p:cNvSpPr>
            <a:spLocks noGrp="1"/>
          </p:cNvSpPr>
          <p:nvPr>
            <p:ph type="ctrTitle" idx="4294967295"/>
          </p:nvPr>
        </p:nvSpPr>
        <p:spPr>
          <a:xfrm>
            <a:off x="254001" y="983853"/>
            <a:ext cx="8208169" cy="5464243"/>
          </a:xfrm>
        </p:spPr>
        <p:txBody>
          <a:bodyPr>
            <a:normAutofit fontScale="90000"/>
          </a:bodyPr>
          <a:lstStyle/>
          <a:p>
            <a:r>
              <a:rPr lang="fi-FI" sz="1100" b="0" dirty="0"/>
              <a:t>Lisätietoa:</a:t>
            </a:r>
            <a:br>
              <a:rPr lang="fi-FI" sz="1100" b="0" dirty="0"/>
            </a:br>
            <a:r>
              <a:rPr lang="fi-FI" sz="1100" b="0" dirty="0"/>
              <a:t/>
            </a:r>
            <a:br>
              <a:rPr lang="fi-FI" sz="1100" b="0" dirty="0"/>
            </a:br>
            <a:r>
              <a:rPr lang="fi-FI" sz="1100" b="0" dirty="0"/>
              <a:t>Miller, J. </a:t>
            </a:r>
            <a:r>
              <a:rPr lang="fi-FI" sz="1100" b="0" dirty="0" err="1"/>
              <a:t>Unequal</a:t>
            </a:r>
            <a:r>
              <a:rPr lang="fi-FI" sz="1100" b="0" dirty="0"/>
              <a:t> </a:t>
            </a:r>
            <a:r>
              <a:rPr lang="fi-FI" sz="1100" b="0" dirty="0" err="1"/>
              <a:t>Scenes</a:t>
            </a:r>
            <a:r>
              <a:rPr lang="fi-FI" sz="1100" b="0" dirty="0"/>
              <a:t> - Mumbai. Noudettu 17. syyskuuta 2018, osoitteesta </a:t>
            </a:r>
            <a:r>
              <a:rPr lang="fi-FI" sz="1100" b="0" dirty="0">
                <a:hlinkClick r:id="rId2"/>
              </a:rPr>
              <a:t>https://unequalscenes.com/mumbai</a:t>
            </a:r>
            <a:r>
              <a:rPr lang="fi-FI" sz="1100" b="0" dirty="0"/>
              <a:t/>
            </a:r>
            <a:br>
              <a:rPr lang="fi-FI" sz="1100" b="0" dirty="0"/>
            </a:br>
            <a:r>
              <a:rPr lang="fi-FI" sz="1100" b="0" dirty="0"/>
              <a:t/>
            </a:r>
            <a:br>
              <a:rPr lang="fi-FI" sz="1100" b="0" dirty="0"/>
            </a:br>
            <a:r>
              <a:rPr lang="fi-FI" sz="1100" b="0" dirty="0"/>
              <a:t>”Access to electricity (% of </a:t>
            </a:r>
            <a:r>
              <a:rPr lang="fi-FI" sz="1100" b="0" dirty="0" err="1"/>
              <a:t>population</a:t>
            </a:r>
            <a:r>
              <a:rPr lang="fi-FI" sz="1100" b="0" dirty="0"/>
              <a:t>) | The World Bank | Data”. [Verkossa]. Saatavissa: https://data.worldbank.org/indicator/eg.elc.accs.zs. [Viitattu: 26-maalis-2019].</a:t>
            </a:r>
            <a:r>
              <a:rPr lang="en-GB" sz="1100" b="0" dirty="0"/>
              <a:t/>
            </a:r>
            <a:br>
              <a:rPr lang="en-GB" sz="1100" b="0" dirty="0"/>
            </a:br>
            <a:r>
              <a:rPr lang="fi-FI" sz="1100" b="0" dirty="0"/>
              <a:t> </a:t>
            </a:r>
            <a:r>
              <a:rPr lang="en-GB" sz="1100" b="0" dirty="0"/>
              <a:t/>
            </a:r>
            <a:br>
              <a:rPr lang="en-GB" sz="1100" b="0" dirty="0"/>
            </a:br>
            <a:r>
              <a:rPr lang="fi-FI" sz="1100" b="0" dirty="0"/>
              <a:t>”Access to clean </a:t>
            </a:r>
            <a:r>
              <a:rPr lang="fi-FI" sz="1100" b="0" dirty="0" err="1"/>
              <a:t>fuels</a:t>
            </a:r>
            <a:r>
              <a:rPr lang="fi-FI" sz="1100" b="0" dirty="0"/>
              <a:t> and </a:t>
            </a:r>
            <a:r>
              <a:rPr lang="fi-FI" sz="1100" b="0" dirty="0" err="1"/>
              <a:t>technologies</a:t>
            </a:r>
            <a:r>
              <a:rPr lang="fi-FI" sz="1100" b="0" dirty="0"/>
              <a:t> for cooking (% of </a:t>
            </a:r>
            <a:r>
              <a:rPr lang="fi-FI" sz="1100" b="0" dirty="0" err="1"/>
              <a:t>population</a:t>
            </a:r>
            <a:r>
              <a:rPr lang="fi-FI" sz="1100" b="0" dirty="0"/>
              <a:t>) | The World Bank | Data”. [Verkossa]. Saatavissa: https://data.worldbank.org/indicator/EG.CFT.ACCS.ZS. [Viitattu: 26-maalis-2019].</a:t>
            </a:r>
            <a:r>
              <a:rPr lang="en-GB" sz="1100" b="0" dirty="0"/>
              <a:t/>
            </a:r>
            <a:br>
              <a:rPr lang="en-GB" sz="1100" b="0" dirty="0"/>
            </a:br>
            <a:r>
              <a:rPr lang="fi-FI" sz="1100" b="0" dirty="0"/>
              <a:t> </a:t>
            </a:r>
            <a:r>
              <a:rPr lang="en-GB" sz="1100" b="0" dirty="0"/>
              <a:t/>
            </a:r>
            <a:br>
              <a:rPr lang="en-GB" sz="1100" b="0" dirty="0"/>
            </a:br>
            <a:r>
              <a:rPr lang="fi-FI" sz="1100" b="0" dirty="0"/>
              <a:t>”Global CO2 </a:t>
            </a:r>
            <a:r>
              <a:rPr lang="fi-FI" sz="1100" b="0" dirty="0" err="1"/>
              <a:t>emissions</a:t>
            </a:r>
            <a:r>
              <a:rPr lang="fi-FI" sz="1100" b="0" dirty="0"/>
              <a:t> (</a:t>
            </a:r>
            <a:r>
              <a:rPr lang="fi-FI" sz="1100" b="0" dirty="0" err="1"/>
              <a:t>kt</a:t>
            </a:r>
            <a:r>
              <a:rPr lang="fi-FI" sz="1100" b="0" dirty="0"/>
              <a:t>) | The World Bank | Data”. [Verkossa]. Saatavissa: https://data.worldbank.org/indicator/EN.ATM.CO2E.KT. [Viitattu: 26-maalis-2019]. </a:t>
            </a:r>
            <a:r>
              <a:rPr lang="fi-FI" sz="1100" b="0" dirty="0" smtClean="0"/>
              <a:t/>
            </a:r>
            <a:br>
              <a:rPr lang="fi-FI" sz="1100" b="0" dirty="0" smtClean="0"/>
            </a:br>
            <a:r>
              <a:rPr lang="fi-FI" sz="1100" b="0" dirty="0"/>
              <a:t/>
            </a:r>
            <a:br>
              <a:rPr lang="fi-FI" sz="1100" b="0" dirty="0"/>
            </a:br>
            <a:r>
              <a:rPr lang="fi-FI" sz="1100" b="0" dirty="0" smtClean="0"/>
              <a:t>J</a:t>
            </a:r>
            <a:r>
              <a:rPr lang="fi-FI" sz="1100" b="0" dirty="0"/>
              <a:t>. Keskinen, ”Elintarvikkeiden säilytys ennen jääkaappia”, Koskesta voimaa. [Verkossa]. Saatavissa: http://www15.uta.fi/koskivoimaa/arki/1918-40/jaanotto.htm. [Viitattu: 16-touko-2019].</a:t>
            </a:r>
            <a:br>
              <a:rPr lang="fi-FI" sz="1100" b="0" dirty="0"/>
            </a:br>
            <a:r>
              <a:rPr lang="fi-FI" sz="1100" b="0" dirty="0" smtClean="0"/>
              <a:t/>
            </a:r>
            <a:br>
              <a:rPr lang="fi-FI" sz="1100" b="0" dirty="0" smtClean="0"/>
            </a:br>
            <a:r>
              <a:rPr lang="fi-FI" sz="1100" b="0" dirty="0" smtClean="0"/>
              <a:t>Helsingin </a:t>
            </a:r>
            <a:r>
              <a:rPr lang="fi-FI" sz="1100" b="0" dirty="0"/>
              <a:t>Kaupunginkirjasto, ”Ennen vanhaan maataloissa säilöttiin jäätä maakuopassa sahanpuruihin...”, Kysy.fi, 04-joulu-2006. [Verkossa]. Saatavissa: http://www.kysy.fi/kysymys/ennen-vanhaan-maataloissa-sailottiin-jaata-maakuopassa-sahanpuruihin. [Viitattu: 16-touko-2019].</a:t>
            </a:r>
            <a:br>
              <a:rPr lang="fi-FI" sz="1100" b="0" dirty="0"/>
            </a:br>
            <a:r>
              <a:rPr lang="fi-FI" sz="1100" b="0" dirty="0"/>
              <a:t/>
            </a:r>
            <a:br>
              <a:rPr lang="fi-FI" sz="1100" b="0" dirty="0"/>
            </a:br>
            <a:r>
              <a:rPr lang="fi-FI" sz="1100" b="0" dirty="0" smtClean="0"/>
              <a:t>”Mitti Cool Refrigerator | National Innovation Foundation-India”. [Verkossa]. Saatavissa: http://nif.org.in/innovation/mitti-cool-refrigerator/751. [Viitattu: 26-maalis-2019].</a:t>
            </a:r>
            <a:br>
              <a:rPr lang="fi-FI" sz="1100" b="0" dirty="0" smtClean="0"/>
            </a:br>
            <a:r>
              <a:rPr lang="en-GB" sz="1100" b="0" dirty="0" smtClean="0"/>
              <a:t/>
            </a:r>
            <a:br>
              <a:rPr lang="en-GB" sz="1100" b="0" dirty="0" smtClean="0"/>
            </a:br>
            <a:r>
              <a:rPr lang="fi-FI" sz="1100" b="0" dirty="0" smtClean="0"/>
              <a:t>Solar Cookers International (SCI). Homepage”. [Verkossa]. Saatavissa: https://www.solarcookers.org/. [Viitattu: 26-maalis-2019].</a:t>
            </a:r>
            <a:r>
              <a:rPr lang="en-GB" sz="1100" b="0" dirty="0" smtClean="0"/>
              <a:t/>
            </a:r>
            <a:br>
              <a:rPr lang="en-GB" sz="1100" b="0" dirty="0" smtClean="0"/>
            </a:br>
            <a:r>
              <a:rPr lang="fi-FI" sz="1100" b="0" dirty="0" smtClean="0"/>
              <a:t> </a:t>
            </a:r>
            <a:r>
              <a:rPr lang="en-GB" sz="1100" b="0" dirty="0" smtClean="0"/>
              <a:t/>
            </a:r>
            <a:br>
              <a:rPr lang="en-GB" sz="1100" b="0" dirty="0" smtClean="0"/>
            </a:br>
            <a:r>
              <a:rPr lang="fi-FI" sz="1100" b="0" dirty="0" smtClean="0"/>
              <a:t>”Tekniikka elämää palvelemaan (TEP). Aurinkokeittimet”. [Verkossa]. Saatavissa: http://tep.kaapeli.fi/toiminta/kestava-teknologia/140/. [Viitattu: 26-maalis-2019].</a:t>
            </a:r>
            <a:r>
              <a:rPr lang="en-GB" sz="1100" b="0" dirty="0" smtClean="0"/>
              <a:t/>
            </a:r>
            <a:br>
              <a:rPr lang="en-GB" sz="1100" b="0" dirty="0" smtClean="0"/>
            </a:br>
            <a:r>
              <a:rPr lang="fi-FI" sz="1100" b="0" dirty="0" smtClean="0"/>
              <a:t> </a:t>
            </a:r>
            <a:br>
              <a:rPr lang="fi-FI" sz="1100" b="0" dirty="0" smtClean="0"/>
            </a:br>
            <a:r>
              <a:rPr lang="fi-FI" sz="1100" b="0" dirty="0" err="1" smtClean="0"/>
              <a:t>Honeybee</a:t>
            </a:r>
            <a:r>
              <a:rPr lang="fi-FI" sz="1100" b="0" dirty="0" smtClean="0"/>
              <a:t> </a:t>
            </a:r>
            <a:r>
              <a:rPr lang="fi-FI" sz="1100" b="0" dirty="0" err="1" smtClean="0"/>
              <a:t>network</a:t>
            </a:r>
            <a:r>
              <a:rPr lang="fi-FI" sz="1100" b="0" dirty="0" smtClean="0"/>
              <a:t>: </a:t>
            </a:r>
            <a:r>
              <a:rPr lang="fi-FI" sz="1100" b="0" dirty="0" err="1" smtClean="0"/>
              <a:t>Grassroots</a:t>
            </a:r>
            <a:r>
              <a:rPr lang="fi-FI" sz="1100" b="0" dirty="0" smtClean="0"/>
              <a:t> innovations. (käytä hakusanaa ”energy”, niin se listaa erilaisia innovatiivisia tapoja tuottaa energiaa mitä mielikuvituksellisin keinoin, esimerkiksi polkupyörällä toimiva pesukone), [Verkossa]. Saatavissa: http://honeybee.org/honeybee_innovation.php?selectLanguage=en&amp;q=energy&amp;btnsearch=Search. [Viitattu: 08-heinä-2015].</a:t>
            </a:r>
            <a:br>
              <a:rPr lang="fi-FI" sz="1100" b="0" dirty="0" smtClean="0"/>
            </a:br>
            <a:r>
              <a:rPr lang="en-GB" sz="1100" b="0" dirty="0"/>
              <a:t/>
            </a:r>
            <a:br>
              <a:rPr lang="en-GB" sz="1100" b="0" dirty="0"/>
            </a:br>
            <a:r>
              <a:rPr lang="fi-FI" sz="1100" b="0" dirty="0" smtClean="0"/>
              <a:t/>
            </a:r>
            <a:br>
              <a:rPr lang="fi-FI" sz="1100" b="0" dirty="0" smtClean="0"/>
            </a:br>
            <a:endParaRPr lang="fi-FI" sz="1100" b="0" dirty="0"/>
          </a:p>
        </p:txBody>
      </p:sp>
      <p:sp>
        <p:nvSpPr>
          <p:cNvPr id="3" name="Slide Number Placeholder 1">
            <a:extLst>
              <a:ext uri="{FF2B5EF4-FFF2-40B4-BE49-F238E27FC236}">
                <a16:creationId xmlns:a16="http://schemas.microsoft.com/office/drawing/2014/main" id="{EF0DDFB0-9ED4-9749-820E-45F5EC3921D6}"/>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38</a:t>
            </a:fld>
            <a:endParaRPr lang="fi-FI"/>
          </a:p>
        </p:txBody>
      </p:sp>
    </p:spTree>
    <p:extLst>
      <p:ext uri="{BB962C8B-B14F-4D97-AF65-F5344CB8AC3E}">
        <p14:creationId xmlns:p14="http://schemas.microsoft.com/office/powerpoint/2010/main" val="25078234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idx="4294967295"/>
          </p:nvPr>
        </p:nvSpPr>
        <p:spPr>
          <a:xfrm>
            <a:off x="762001" y="1780381"/>
            <a:ext cx="4146947" cy="2656285"/>
          </a:xfrm>
        </p:spPr>
        <p:txBody>
          <a:bodyPr>
            <a:noAutofit/>
          </a:bodyPr>
          <a:lstStyle/>
          <a:p>
            <a:r>
              <a:rPr lang="fi-FI" sz="4500" dirty="0"/>
              <a:t>Kiitos!</a:t>
            </a:r>
            <a:br>
              <a:rPr lang="fi-FI" sz="4500" dirty="0"/>
            </a:br>
            <a:r>
              <a:rPr lang="fi-FI" sz="2100" b="0" dirty="0">
                <a:latin typeface="Helvetica Neue" panose="02000503000000020004" pitchFamily="2" charset="0"/>
                <a:ea typeface="Helvetica Neue" panose="02000503000000020004" pitchFamily="2" charset="0"/>
                <a:cs typeface="Helvetica Neue" panose="02000503000000020004" pitchFamily="2" charset="0"/>
                <a:hlinkClick r:id="rId2"/>
              </a:rPr>
              <a:t>Sini.numminen@aalto.fi</a:t>
            </a:r>
            <a:r>
              <a:rPr lang="fi-FI" sz="2100" b="0" dirty="0">
                <a:latin typeface="Helvetica Neue" panose="02000503000000020004" pitchFamily="2" charset="0"/>
                <a:ea typeface="Helvetica Neue" panose="02000503000000020004" pitchFamily="2" charset="0"/>
                <a:cs typeface="Helvetica Neue" panose="02000503000000020004" pitchFamily="2" charset="0"/>
              </a:rPr>
              <a:t/>
            </a:r>
            <a:br>
              <a:rPr lang="fi-FI" sz="2100" b="0" dirty="0">
                <a:latin typeface="Helvetica Neue" panose="02000503000000020004" pitchFamily="2" charset="0"/>
                <a:ea typeface="Helvetica Neue" panose="02000503000000020004" pitchFamily="2" charset="0"/>
                <a:cs typeface="Helvetica Neue" panose="02000503000000020004" pitchFamily="2" charset="0"/>
              </a:rPr>
            </a:br>
            <a:r>
              <a:rPr lang="fi-FI" sz="2100" b="0" dirty="0">
                <a:latin typeface="Helvetica Neue" panose="02000503000000020004" pitchFamily="2" charset="0"/>
                <a:ea typeface="Helvetica Neue" panose="02000503000000020004" pitchFamily="2" charset="0"/>
                <a:cs typeface="Helvetica Neue" panose="02000503000000020004" pitchFamily="2" charset="0"/>
              </a:rPr>
              <a:t>+358 407483607</a:t>
            </a:r>
            <a:endParaRPr lang="en-GB" sz="2100" b="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7AFF4D0B-9DAD-8541-A52A-926EC9775E89}"/>
              </a:ext>
            </a:extLst>
          </p:cNvPr>
          <p:cNvSpPr txBox="1"/>
          <p:nvPr/>
        </p:nvSpPr>
        <p:spPr>
          <a:xfrm>
            <a:off x="1326659" y="5722826"/>
            <a:ext cx="2483784" cy="126958"/>
          </a:xfrm>
          <a:prstGeom prst="rect">
            <a:avLst/>
          </a:prstGeom>
          <a:noFill/>
        </p:spPr>
        <p:txBody>
          <a:bodyPr wrap="square" lIns="0" tIns="0" rIns="0" bIns="0" rtlCol="0">
            <a:spAutoFit/>
          </a:bodyPr>
          <a:lstStyle/>
          <a:p>
            <a:r>
              <a:rPr lang="fi-FI" sz="825" i="1" dirty="0">
                <a:latin typeface="Helvetica Neue Thin" panose="020B0403020202020204" pitchFamily="34" charset="0"/>
                <a:ea typeface="Helvetica Neue Thin" panose="020B0403020202020204" pitchFamily="34" charset="0"/>
              </a:rPr>
              <a:t>Kuva: Sini Numminen 2018 Uttar Pradesh, Intia</a:t>
            </a:r>
          </a:p>
        </p:txBody>
      </p:sp>
      <p:sp>
        <p:nvSpPr>
          <p:cNvPr id="6" name="Slide Number Placeholder 1">
            <a:extLst>
              <a:ext uri="{FF2B5EF4-FFF2-40B4-BE49-F238E27FC236}">
                <a16:creationId xmlns:a16="http://schemas.microsoft.com/office/drawing/2014/main" id="{889181F9-1E5A-994A-ACB2-9E49C8BDBC1B}"/>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39</a:t>
            </a:fld>
            <a:endParaRPr lang="fi-FI"/>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976" y="0"/>
            <a:ext cx="5145024" cy="6858000"/>
          </a:xfrm>
          <a:prstGeom prst="rect">
            <a:avLst/>
          </a:prstGeom>
        </p:spPr>
      </p:pic>
    </p:spTree>
    <p:extLst>
      <p:ext uri="{BB962C8B-B14F-4D97-AF65-F5344CB8AC3E}">
        <p14:creationId xmlns:p14="http://schemas.microsoft.com/office/powerpoint/2010/main" val="41360983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D5E1F4-53F7-8545-B41C-09F2A6B6DFCD}"/>
              </a:ext>
            </a:extLst>
          </p:cNvPr>
          <p:cNvSpPr>
            <a:spLocks noGrp="1"/>
          </p:cNvSpPr>
          <p:nvPr>
            <p:ph type="sldNum" sz="quarter" idx="12"/>
          </p:nvPr>
        </p:nvSpPr>
        <p:spPr>
          <a:xfrm>
            <a:off x="6934200" y="6454775"/>
            <a:ext cx="2057400" cy="365125"/>
          </a:xfrm>
        </p:spPr>
        <p:txBody>
          <a:bodyPr/>
          <a:lstStyle/>
          <a:p>
            <a:pPr>
              <a:defRPr/>
            </a:pPr>
            <a:fld id="{49EFD4B7-1CC6-864B-A72A-C978B70BBA9B}" type="slidenum">
              <a:rPr lang="fi-FI" smtClean="0"/>
              <a:pPr>
                <a:defRPr/>
              </a:pPr>
              <a:t>4</a:t>
            </a:fld>
            <a:endParaRPr lang="fi-FI"/>
          </a:p>
        </p:txBody>
      </p:sp>
      <p:sp>
        <p:nvSpPr>
          <p:cNvPr id="5" name="Title 1">
            <a:extLst>
              <a:ext uri="{FF2B5EF4-FFF2-40B4-BE49-F238E27FC236}">
                <a16:creationId xmlns:a16="http://schemas.microsoft.com/office/drawing/2014/main" id="{E6431CD8-445E-5446-A3A4-CEA55C5FECD9}"/>
              </a:ext>
            </a:extLst>
          </p:cNvPr>
          <p:cNvSpPr txBox="1">
            <a:spLocks/>
          </p:cNvSpPr>
          <p:nvPr/>
        </p:nvSpPr>
        <p:spPr>
          <a:xfrm>
            <a:off x="468314" y="318135"/>
            <a:ext cx="8207375" cy="669417"/>
          </a:xfrm>
          <a:prstGeom prst="rect">
            <a:avLst/>
          </a:prstGeom>
        </p:spPr>
        <p:txBody>
          <a:bodyPr/>
          <a:lstStyle>
            <a:lvl1pPr algn="l" defTabSz="685800" rtl="0" eaLnBrk="1" latinLnBrk="0" hangingPunct="1">
              <a:lnSpc>
                <a:spcPct val="90000"/>
              </a:lnSpc>
              <a:spcBef>
                <a:spcPct val="0"/>
              </a:spcBef>
              <a:buNone/>
              <a:defRPr sz="3300" b="1" i="0" kern="1200">
                <a:solidFill>
                  <a:schemeClr val="tx1"/>
                </a:solidFill>
                <a:latin typeface="Space Mono" panose="02000509040000020004" pitchFamily="49" charset="77"/>
                <a:ea typeface="+mj-ea"/>
                <a:cs typeface="+mj-cs"/>
              </a:defRPr>
            </a:lvl1pPr>
          </a:lstStyle>
          <a:p>
            <a:r>
              <a:rPr lang="en-US" sz="2400" dirty="0" err="1"/>
              <a:t>Avainsanoja</a:t>
            </a:r>
            <a:r>
              <a:rPr lang="en-US" sz="2400" dirty="0"/>
              <a:t>:</a:t>
            </a:r>
            <a:endParaRPr lang="en-GB" sz="2400" dirty="0"/>
          </a:p>
        </p:txBody>
      </p:sp>
      <p:pic>
        <p:nvPicPr>
          <p:cNvPr id="4" name="Picture 3">
            <a:extLst>
              <a:ext uri="{FF2B5EF4-FFF2-40B4-BE49-F238E27FC236}">
                <a16:creationId xmlns:a16="http://schemas.microsoft.com/office/drawing/2014/main" id="{06265989-1038-8240-9F37-E008DE00A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 y="897319"/>
            <a:ext cx="7399020" cy="5549265"/>
          </a:xfrm>
          <a:prstGeom prst="ellipse">
            <a:avLst/>
          </a:prstGeom>
        </p:spPr>
      </p:pic>
      <p:sp>
        <p:nvSpPr>
          <p:cNvPr id="6" name="TextBox 5">
            <a:extLst>
              <a:ext uri="{FF2B5EF4-FFF2-40B4-BE49-F238E27FC236}">
                <a16:creationId xmlns:a16="http://schemas.microsoft.com/office/drawing/2014/main" id="{7224EF4B-269A-0446-966C-580168D45B62}"/>
              </a:ext>
            </a:extLst>
          </p:cNvPr>
          <p:cNvSpPr txBox="1"/>
          <p:nvPr/>
        </p:nvSpPr>
        <p:spPr>
          <a:xfrm rot="19277560">
            <a:off x="1219200" y="2206172"/>
            <a:ext cx="1727200" cy="646331"/>
          </a:xfrm>
          <a:prstGeom prst="rect">
            <a:avLst/>
          </a:prstGeom>
          <a:noFill/>
        </p:spPr>
        <p:txBody>
          <a:bodyPr wrap="square" rtlCol="0">
            <a:spAutoFit/>
          </a:bodyPr>
          <a:lstStyle/>
          <a:p>
            <a:r>
              <a:rPr lang="fi-FI" dirty="0">
                <a:latin typeface="Space Mono" panose="02000509040000020004" pitchFamily="49" charset="77"/>
              </a:rPr>
              <a:t>auringon säteily</a:t>
            </a:r>
          </a:p>
        </p:txBody>
      </p:sp>
      <p:sp>
        <p:nvSpPr>
          <p:cNvPr id="11" name="TextBox 10">
            <a:extLst>
              <a:ext uri="{FF2B5EF4-FFF2-40B4-BE49-F238E27FC236}">
                <a16:creationId xmlns:a16="http://schemas.microsoft.com/office/drawing/2014/main" id="{5CD3CE19-2617-C549-9905-63D4E2D65E8F}"/>
              </a:ext>
            </a:extLst>
          </p:cNvPr>
          <p:cNvSpPr txBox="1"/>
          <p:nvPr/>
        </p:nvSpPr>
        <p:spPr>
          <a:xfrm rot="17995228">
            <a:off x="6603373" y="2560347"/>
            <a:ext cx="1727200" cy="646331"/>
          </a:xfrm>
          <a:prstGeom prst="rect">
            <a:avLst/>
          </a:prstGeom>
          <a:noFill/>
        </p:spPr>
        <p:txBody>
          <a:bodyPr wrap="square" rtlCol="0">
            <a:spAutoFit/>
          </a:bodyPr>
          <a:lstStyle/>
          <a:p>
            <a:r>
              <a:rPr lang="fi-FI" dirty="0">
                <a:latin typeface="Space Mono" panose="02000509040000020004" pitchFamily="49" charset="77"/>
              </a:rPr>
              <a:t>hajautettu tuotanto</a:t>
            </a:r>
          </a:p>
        </p:txBody>
      </p:sp>
    </p:spTree>
    <p:extLst>
      <p:ext uri="{BB962C8B-B14F-4D97-AF65-F5344CB8AC3E}">
        <p14:creationId xmlns:p14="http://schemas.microsoft.com/office/powerpoint/2010/main" val="819048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610409-3053-4446-8974-981209FA2F6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625081" y="972766"/>
            <a:ext cx="3349543" cy="4100860"/>
          </a:xfrm>
          <a:prstGeom prst="rect">
            <a:avLst/>
          </a:prstGeom>
        </p:spPr>
      </p:pic>
      <p:sp>
        <p:nvSpPr>
          <p:cNvPr id="8" name="TextBox 7">
            <a:extLst>
              <a:ext uri="{FF2B5EF4-FFF2-40B4-BE49-F238E27FC236}">
                <a16:creationId xmlns:a16="http://schemas.microsoft.com/office/drawing/2014/main" id="{8E0C6AAC-1279-014C-AAC0-C2F98DE77981}"/>
              </a:ext>
            </a:extLst>
          </p:cNvPr>
          <p:cNvSpPr txBox="1"/>
          <p:nvPr/>
        </p:nvSpPr>
        <p:spPr>
          <a:xfrm>
            <a:off x="2625081" y="5167729"/>
            <a:ext cx="2180034" cy="288541"/>
          </a:xfrm>
          <a:prstGeom prst="rect">
            <a:avLst/>
          </a:prstGeom>
          <a:noFill/>
        </p:spPr>
        <p:txBody>
          <a:bodyPr wrap="square" lIns="0" tIns="0" rIns="0" bIns="0" rtlCol="0">
            <a:spAutoFit/>
          </a:bodyPr>
          <a:lstStyle/>
          <a:p>
            <a:r>
              <a:rPr lang="fi-FI" sz="1050" b="1" dirty="0">
                <a:latin typeface="Helvetica Neue Thin" panose="020B0403020202020204" pitchFamily="34" charset="0"/>
                <a:ea typeface="Helvetica Neue Thin" panose="020B0403020202020204" pitchFamily="34" charset="0"/>
              </a:rPr>
              <a:t>Mausteita</a:t>
            </a:r>
          </a:p>
          <a:p>
            <a:r>
              <a:rPr lang="fi-FI" sz="825" i="1" dirty="0">
                <a:latin typeface="Helvetica Neue Thin" panose="020B0403020202020204" pitchFamily="34" charset="0"/>
                <a:ea typeface="Helvetica Neue Thin" panose="020B0403020202020204" pitchFamily="34" charset="0"/>
              </a:rPr>
              <a:t>Kuva: </a:t>
            </a:r>
            <a:r>
              <a:rPr lang="fi-FI" sz="825" i="1" dirty="0" err="1">
                <a:latin typeface="Helvetica Neue Thin" panose="020B0403020202020204" pitchFamily="34" charset="0"/>
                <a:ea typeface="Helvetica Neue Thin" panose="020B0403020202020204" pitchFamily="34" charset="0"/>
              </a:rPr>
              <a:t>Judepics</a:t>
            </a:r>
            <a:endParaRPr lang="fi-FI" sz="825" i="1" dirty="0">
              <a:latin typeface="Helvetica Neue Thin" panose="020B0403020202020204" pitchFamily="34" charset="0"/>
              <a:ea typeface="Helvetica Neue Thin" panose="020B0403020202020204" pitchFamily="34" charset="0"/>
            </a:endParaRPr>
          </a:p>
        </p:txBody>
      </p:sp>
      <p:pic>
        <p:nvPicPr>
          <p:cNvPr id="15" name="Picture 14">
            <a:extLst>
              <a:ext uri="{FF2B5EF4-FFF2-40B4-BE49-F238E27FC236}">
                <a16:creationId xmlns:a16="http://schemas.microsoft.com/office/drawing/2014/main" id="{A136C18E-2D25-B04B-89F3-78529288463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8068" y="972766"/>
            <a:ext cx="2503878" cy="4100860"/>
          </a:xfrm>
          <a:prstGeom prst="rect">
            <a:avLst/>
          </a:prstGeom>
        </p:spPr>
      </p:pic>
      <p:pic>
        <p:nvPicPr>
          <p:cNvPr id="19" name="Picture 18">
            <a:extLst>
              <a:ext uri="{FF2B5EF4-FFF2-40B4-BE49-F238E27FC236}">
                <a16:creationId xmlns:a16="http://schemas.microsoft.com/office/drawing/2014/main" id="{2EDC0042-977E-804D-8336-67A28393C27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017760" y="972766"/>
            <a:ext cx="3126240" cy="4100860"/>
          </a:xfrm>
          <a:prstGeom prst="rect">
            <a:avLst/>
          </a:prstGeom>
        </p:spPr>
      </p:pic>
      <p:sp>
        <p:nvSpPr>
          <p:cNvPr id="20" name="TextBox 19">
            <a:extLst>
              <a:ext uri="{FF2B5EF4-FFF2-40B4-BE49-F238E27FC236}">
                <a16:creationId xmlns:a16="http://schemas.microsoft.com/office/drawing/2014/main" id="{C69C36BF-9CD6-844A-BC0D-533CAE8563D7}"/>
              </a:ext>
            </a:extLst>
          </p:cNvPr>
          <p:cNvSpPr txBox="1"/>
          <p:nvPr/>
        </p:nvSpPr>
        <p:spPr>
          <a:xfrm>
            <a:off x="78068" y="5167729"/>
            <a:ext cx="2180034" cy="288541"/>
          </a:xfrm>
          <a:prstGeom prst="rect">
            <a:avLst/>
          </a:prstGeom>
          <a:noFill/>
        </p:spPr>
        <p:txBody>
          <a:bodyPr wrap="square" lIns="0" tIns="0" rIns="0" bIns="0" rtlCol="0">
            <a:spAutoFit/>
          </a:bodyPr>
          <a:lstStyle/>
          <a:p>
            <a:r>
              <a:rPr lang="fi-FI" sz="1050" b="1" dirty="0">
                <a:latin typeface="Helvetica Neue Thin" panose="020B0403020202020204" pitchFamily="34" charset="0"/>
                <a:ea typeface="Helvetica Neue Thin" panose="020B0403020202020204" pitchFamily="34" charset="0"/>
              </a:rPr>
              <a:t>Lehmä vihannestorilla</a:t>
            </a:r>
          </a:p>
          <a:p>
            <a:r>
              <a:rPr lang="fi-FI" sz="825" i="1" dirty="0">
                <a:latin typeface="Helvetica Neue Thin" panose="020B0403020202020204" pitchFamily="34" charset="0"/>
                <a:ea typeface="Helvetica Neue Thin" panose="020B0403020202020204" pitchFamily="34" charset="0"/>
              </a:rPr>
              <a:t>Kuva: Pius Lee</a:t>
            </a:r>
          </a:p>
        </p:txBody>
      </p:sp>
      <p:sp>
        <p:nvSpPr>
          <p:cNvPr id="21" name="TextBox 20">
            <a:extLst>
              <a:ext uri="{FF2B5EF4-FFF2-40B4-BE49-F238E27FC236}">
                <a16:creationId xmlns:a16="http://schemas.microsoft.com/office/drawing/2014/main" id="{932DAA43-65D0-3D48-B5A4-049CEEE197E1}"/>
              </a:ext>
            </a:extLst>
          </p:cNvPr>
          <p:cNvSpPr txBox="1"/>
          <p:nvPr/>
        </p:nvSpPr>
        <p:spPr>
          <a:xfrm>
            <a:off x="6017760" y="5208050"/>
            <a:ext cx="2180034" cy="161583"/>
          </a:xfrm>
          <a:prstGeom prst="rect">
            <a:avLst/>
          </a:prstGeom>
          <a:noFill/>
        </p:spPr>
        <p:txBody>
          <a:bodyPr wrap="square" lIns="0" tIns="0" rIns="0" bIns="0" rtlCol="0">
            <a:spAutoFit/>
          </a:bodyPr>
          <a:lstStyle/>
          <a:p>
            <a:r>
              <a:rPr lang="fi-FI" sz="1050" b="1" dirty="0" err="1">
                <a:latin typeface="Helvetica Neue Thin" panose="020B0403020202020204" pitchFamily="34" charset="0"/>
                <a:ea typeface="Helvetica Neue Thin" panose="020B0403020202020204" pitchFamily="34" charset="0"/>
              </a:rPr>
              <a:t>Taj</a:t>
            </a:r>
            <a:r>
              <a:rPr lang="fi-FI" sz="1050" b="1" dirty="0">
                <a:latin typeface="Helvetica Neue Thin" panose="020B0403020202020204" pitchFamily="34" charset="0"/>
                <a:ea typeface="Helvetica Neue Thin" panose="020B0403020202020204" pitchFamily="34" charset="0"/>
              </a:rPr>
              <a:t> </a:t>
            </a:r>
            <a:r>
              <a:rPr lang="fi-FI" sz="1050" b="1" dirty="0" err="1">
                <a:latin typeface="Helvetica Neue Thin" panose="020B0403020202020204" pitchFamily="34" charset="0"/>
                <a:ea typeface="Helvetica Neue Thin" panose="020B0403020202020204" pitchFamily="34" charset="0"/>
              </a:rPr>
              <a:t>Mahal</a:t>
            </a:r>
            <a:endParaRPr lang="fi-FI" sz="1050" b="1" dirty="0">
              <a:latin typeface="Helvetica Neue Thin" panose="020B0403020202020204" pitchFamily="34" charset="0"/>
              <a:ea typeface="Helvetica Neue Thin" panose="020B0403020202020204" pitchFamily="34" charset="0"/>
            </a:endParaRPr>
          </a:p>
        </p:txBody>
      </p:sp>
      <p:sp>
        <p:nvSpPr>
          <p:cNvPr id="9" name="Slide Number Placeholder 1">
            <a:extLst>
              <a:ext uri="{FF2B5EF4-FFF2-40B4-BE49-F238E27FC236}">
                <a16:creationId xmlns:a16="http://schemas.microsoft.com/office/drawing/2014/main" id="{8D17ACE1-DEE8-5D49-B6D3-7A7379362B46}"/>
              </a:ext>
            </a:extLst>
          </p:cNvPr>
          <p:cNvSpPr txBox="1">
            <a:spLocks/>
          </p:cNvSpPr>
          <p:nvPr/>
        </p:nvSpPr>
        <p:spPr>
          <a:xfrm>
            <a:off x="6934200" y="6454775"/>
            <a:ext cx="2057400" cy="365125"/>
          </a:xfrm>
          <a:prstGeom prst="rect">
            <a:avLst/>
          </a:prstGeom>
        </p:spPr>
        <p:txBody>
          <a:bodyPr vert="horz" lIns="91440" tIns="45720" rIns="91440" bIns="45720" rtlCol="0" anchor="ctr"/>
          <a:lstStyle>
            <a:defPPr>
              <a:defRPr lang="fi-FI"/>
            </a:defPPr>
            <a:lvl1pPr marL="0" algn="r" defTabSz="914400" rtl="0" eaLnBrk="1" latinLnBrk="0" hangingPunct="1">
              <a:defRPr sz="900" b="0" i="0" kern="1200">
                <a:solidFill>
                  <a:schemeClr val="tx1">
                    <a:tint val="75000"/>
                  </a:schemeClr>
                </a:solidFill>
                <a:latin typeface="Helvetica Neue" panose="0200050300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9EFD4B7-1CC6-864B-A72A-C978B70BBA9B}" type="slidenum">
              <a:rPr lang="fi-FI" smtClean="0"/>
              <a:pPr>
                <a:defRPr/>
              </a:pPr>
              <a:t>5</a:t>
            </a:fld>
            <a:endParaRPr lang="fi-FI"/>
          </a:p>
        </p:txBody>
      </p:sp>
    </p:spTree>
    <p:extLst>
      <p:ext uri="{BB962C8B-B14F-4D97-AF65-F5344CB8AC3E}">
        <p14:creationId xmlns:p14="http://schemas.microsoft.com/office/powerpoint/2010/main" val="26731081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49EFD4B7-1CC6-864B-A72A-C978B70BBA9B}" type="slidenum">
              <a:rPr lang="fi-FI" smtClean="0"/>
              <a:pPr>
                <a:defRPr/>
              </a:pPr>
              <a:t>6</a:t>
            </a:fld>
            <a:endParaRPr lang="fi-FI"/>
          </a:p>
        </p:txBody>
      </p:sp>
      <p:pic>
        <p:nvPicPr>
          <p:cNvPr id="6" name="Content Placeholder 5"/>
          <p:cNvPicPr>
            <a:picLocks noGrp="1" noChangeAspect="1"/>
          </p:cNvPicPr>
          <p:nvPr>
            <p:ph sz="quarter" idx="4294967295"/>
          </p:nvPr>
        </p:nvPicPr>
        <p:blipFill rotWithShape="1">
          <a:blip r:embed="rId3">
            <a:extLst>
              <a:ext uri="{28A0092B-C50C-407E-A947-70E740481C1C}">
                <a14:useLocalDpi xmlns:a14="http://schemas.microsoft.com/office/drawing/2010/main" val="0"/>
              </a:ext>
            </a:extLst>
          </a:blip>
          <a:srcRect/>
          <a:stretch/>
        </p:blipFill>
        <p:spPr>
          <a:xfrm>
            <a:off x="0" y="-38660"/>
            <a:ext cx="9144000" cy="6922093"/>
          </a:xfrm>
        </p:spPr>
      </p:pic>
      <p:sp>
        <p:nvSpPr>
          <p:cNvPr id="8" name="Rectangle 7">
            <a:extLst>
              <a:ext uri="{FF2B5EF4-FFF2-40B4-BE49-F238E27FC236}">
                <a16:creationId xmlns:a16="http://schemas.microsoft.com/office/drawing/2014/main" id="{25B2F35B-8DD7-C74A-8F61-B0B1830F1272}"/>
              </a:ext>
            </a:extLst>
          </p:cNvPr>
          <p:cNvSpPr/>
          <p:nvPr/>
        </p:nvSpPr>
        <p:spPr>
          <a:xfrm>
            <a:off x="0" y="6299037"/>
            <a:ext cx="9144000" cy="654049"/>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sp>
        <p:nvSpPr>
          <p:cNvPr id="9" name="TextBox 8">
            <a:extLst>
              <a:ext uri="{FF2B5EF4-FFF2-40B4-BE49-F238E27FC236}">
                <a16:creationId xmlns:a16="http://schemas.microsoft.com/office/drawing/2014/main" id="{8E9F4155-0B85-1F49-B213-E9306943C8C6}"/>
              </a:ext>
            </a:extLst>
          </p:cNvPr>
          <p:cNvSpPr txBox="1"/>
          <p:nvPr/>
        </p:nvSpPr>
        <p:spPr>
          <a:xfrm>
            <a:off x="152400" y="6401093"/>
            <a:ext cx="4876358" cy="215444"/>
          </a:xfrm>
          <a:prstGeom prst="rect">
            <a:avLst/>
          </a:prstGeom>
          <a:noFill/>
        </p:spPr>
        <p:txBody>
          <a:bodyPr wrap="square" lIns="0" tIns="0" rIns="0" bIns="0" rtlCol="0">
            <a:spAutoFit/>
          </a:bodyPr>
          <a:lstStyle/>
          <a:p>
            <a:r>
              <a:rPr lang="fi-FI" sz="1400" b="1" dirty="0">
                <a:latin typeface="Helvetica Neue" panose="02000503000000020004" pitchFamily="2" charset="0"/>
                <a:ea typeface="Helvetica Neue" panose="02000503000000020004" pitchFamily="2" charset="0"/>
                <a:cs typeface="Helvetica Neue" panose="02000503000000020004" pitchFamily="2" charset="0"/>
              </a:rPr>
              <a:t>Intiassa on suuria varallisuuseroja ihmisryhmien välillä. </a:t>
            </a:r>
          </a:p>
        </p:txBody>
      </p:sp>
      <p:sp>
        <p:nvSpPr>
          <p:cNvPr id="7" name="TextBox 6"/>
          <p:cNvSpPr txBox="1"/>
          <p:nvPr/>
        </p:nvSpPr>
        <p:spPr>
          <a:xfrm>
            <a:off x="152400" y="6637337"/>
            <a:ext cx="2785353" cy="138499"/>
          </a:xfrm>
          <a:prstGeom prst="rect">
            <a:avLst/>
          </a:prstGeom>
          <a:noFill/>
        </p:spPr>
        <p:txBody>
          <a:bodyPr wrap="square" lIns="0" tIns="0" rIns="0" bIns="0" rtlCol="0">
            <a:spAutoFit/>
          </a:bodyPr>
          <a:lstStyle/>
          <a:p>
            <a:r>
              <a:rPr lang="fi-FI" sz="900" i="1" dirty="0">
                <a:solidFill>
                  <a:schemeClr val="tx2">
                    <a:lumMod val="50000"/>
                  </a:schemeClr>
                </a:solidFill>
                <a:latin typeface="Helvetica Neue Thin" panose="020B0403020202020204" pitchFamily="34" charset="0"/>
                <a:ea typeface="Helvetica Neue Thin" panose="020B0403020202020204" pitchFamily="34" charset="0"/>
              </a:rPr>
              <a:t>Kuva: J. Miller, </a:t>
            </a:r>
            <a:r>
              <a:rPr lang="fi-FI" sz="900" i="1" dirty="0" err="1">
                <a:solidFill>
                  <a:schemeClr val="tx2">
                    <a:lumMod val="50000"/>
                  </a:schemeClr>
                </a:solidFill>
                <a:latin typeface="Helvetica Neue Thin" panose="020B0403020202020204" pitchFamily="34" charset="0"/>
                <a:ea typeface="Helvetica Neue Thin" panose="020B0403020202020204" pitchFamily="34" charset="0"/>
              </a:rPr>
              <a:t>https</a:t>
            </a:r>
            <a:r>
              <a:rPr lang="fi-FI" sz="900" i="1" dirty="0">
                <a:solidFill>
                  <a:schemeClr val="tx2">
                    <a:lumMod val="50000"/>
                  </a:schemeClr>
                </a:solidFill>
                <a:latin typeface="Helvetica Neue Thin" panose="020B0403020202020204" pitchFamily="34" charset="0"/>
                <a:ea typeface="Helvetica Neue Thin" panose="020B0403020202020204" pitchFamily="34" charset="0"/>
              </a:rPr>
              <a:t>://</a:t>
            </a:r>
            <a:r>
              <a:rPr lang="fi-FI" sz="900" i="1" dirty="0" err="1">
                <a:solidFill>
                  <a:schemeClr val="tx2">
                    <a:lumMod val="50000"/>
                  </a:schemeClr>
                </a:solidFill>
                <a:latin typeface="Helvetica Neue Thin" panose="020B0403020202020204" pitchFamily="34" charset="0"/>
                <a:ea typeface="Helvetica Neue Thin" panose="020B0403020202020204" pitchFamily="34" charset="0"/>
              </a:rPr>
              <a:t>unequalscenes.com</a:t>
            </a:r>
            <a:r>
              <a:rPr lang="fi-FI" sz="900" i="1" dirty="0">
                <a:solidFill>
                  <a:schemeClr val="tx2">
                    <a:lumMod val="50000"/>
                  </a:schemeClr>
                </a:solidFill>
                <a:latin typeface="Helvetica Neue Thin" panose="020B0403020202020204" pitchFamily="34" charset="0"/>
                <a:ea typeface="Helvetica Neue Thin" panose="020B0403020202020204" pitchFamily="34" charset="0"/>
              </a:rPr>
              <a:t>/</a:t>
            </a:r>
            <a:r>
              <a:rPr lang="fi-FI" sz="900" i="1" dirty="0" err="1">
                <a:solidFill>
                  <a:schemeClr val="tx2">
                    <a:lumMod val="50000"/>
                  </a:schemeClr>
                </a:solidFill>
                <a:latin typeface="Helvetica Neue Thin" panose="020B0403020202020204" pitchFamily="34" charset="0"/>
                <a:ea typeface="Helvetica Neue Thin" panose="020B0403020202020204" pitchFamily="34" charset="0"/>
              </a:rPr>
              <a:t>mumbai</a:t>
            </a:r>
            <a:endParaRPr lang="fi-FI" sz="900" i="1" dirty="0">
              <a:solidFill>
                <a:schemeClr val="tx2">
                  <a:lumMod val="50000"/>
                </a:schemeClr>
              </a:solidFill>
              <a:latin typeface="Helvetica Neue Thin" panose="020B0403020202020204" pitchFamily="34" charset="0"/>
              <a:ea typeface="Helvetica Neue Thin" panose="020B0403020202020204" pitchFamily="34" charset="0"/>
            </a:endParaRPr>
          </a:p>
        </p:txBody>
      </p:sp>
      <p:sp>
        <p:nvSpPr>
          <p:cNvPr id="11" name="Slide Number Placeholder 1">
            <a:extLst>
              <a:ext uri="{FF2B5EF4-FFF2-40B4-BE49-F238E27FC236}">
                <a16:creationId xmlns:a16="http://schemas.microsoft.com/office/drawing/2014/main" id="{A978E170-D62E-2E42-9D23-31DE10632182}"/>
              </a:ext>
            </a:extLst>
          </p:cNvPr>
          <p:cNvSpPr txBox="1">
            <a:spLocks/>
          </p:cNvSpPr>
          <p:nvPr/>
        </p:nvSpPr>
        <p:spPr>
          <a:xfrm>
            <a:off x="6934200" y="6454775"/>
            <a:ext cx="2057400" cy="365125"/>
          </a:xfrm>
          <a:prstGeom prst="rect">
            <a:avLst/>
          </a:prstGeom>
        </p:spPr>
        <p:txBody>
          <a:bodyPr vert="horz" lIns="91440" tIns="45720" rIns="91440" bIns="45720" rtlCol="0" anchor="ctr"/>
          <a:lstStyle>
            <a:defPPr>
              <a:defRPr lang="fi-FI"/>
            </a:defPPr>
            <a:lvl1pPr marL="0" algn="r" defTabSz="914400" rtl="0" eaLnBrk="1" latinLnBrk="0" hangingPunct="1">
              <a:defRPr sz="900" b="0" i="0" kern="1200">
                <a:solidFill>
                  <a:schemeClr val="tx1">
                    <a:tint val="75000"/>
                  </a:schemeClr>
                </a:solidFill>
                <a:latin typeface="Helvetica Neue" panose="0200050300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9EFD4B7-1CC6-864B-A72A-C978B70BBA9B}" type="slidenum">
              <a:rPr lang="fi-FI" smtClean="0">
                <a:solidFill>
                  <a:schemeClr val="tx1"/>
                </a:solidFill>
              </a:rPr>
              <a:pPr>
                <a:defRPr/>
              </a:pPr>
              <a:t>6</a:t>
            </a:fld>
            <a:endParaRPr lang="fi-FI" dirty="0">
              <a:solidFill>
                <a:schemeClr val="tx1"/>
              </a:solidFill>
            </a:endParaRPr>
          </a:p>
        </p:txBody>
      </p:sp>
    </p:spTree>
    <p:extLst>
      <p:ext uri="{BB962C8B-B14F-4D97-AF65-F5344CB8AC3E}">
        <p14:creationId xmlns:p14="http://schemas.microsoft.com/office/powerpoint/2010/main" val="37823026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9" name="Content Placeholder 8"/>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358077" y="365126"/>
            <a:ext cx="6097587" cy="6059487"/>
          </a:xfrm>
          <a:prstGeom prst="rect">
            <a:avLst/>
          </a:prstGeom>
        </p:spPr>
      </p:pic>
      <p:sp>
        <p:nvSpPr>
          <p:cNvPr id="18" name="Rectangle 17"/>
          <p:cNvSpPr/>
          <p:nvPr/>
        </p:nvSpPr>
        <p:spPr>
          <a:xfrm>
            <a:off x="6156756" y="5282839"/>
            <a:ext cx="2676348" cy="507831"/>
          </a:xfrm>
          <a:prstGeom prst="rect">
            <a:avLst/>
          </a:prstGeom>
        </p:spPr>
        <p:txBody>
          <a:bodyPr wrap="square">
            <a:spAutoFit/>
          </a:bodyPr>
          <a:lstStyle/>
          <a:p>
            <a:r>
              <a:rPr lang="en-US" sz="900" dirty="0" err="1"/>
              <a:t>Lähde</a:t>
            </a:r>
            <a:r>
              <a:rPr lang="en-US" sz="900" dirty="0"/>
              <a:t>: NDMA India. Uttar Pradesh political map. </a:t>
            </a:r>
            <a:r>
              <a:rPr lang="en-US" sz="900" dirty="0" err="1"/>
              <a:t>Noudettu</a:t>
            </a:r>
            <a:r>
              <a:rPr lang="en-US" sz="900" dirty="0"/>
              <a:t> 4. </a:t>
            </a:r>
            <a:r>
              <a:rPr lang="en-US" sz="900" dirty="0" err="1"/>
              <a:t>huhtikuuta</a:t>
            </a:r>
            <a:r>
              <a:rPr lang="en-US" sz="900" dirty="0"/>
              <a:t>, 2018, </a:t>
            </a:r>
            <a:r>
              <a:rPr lang="en-US" sz="900" dirty="0" err="1"/>
              <a:t>osoitteesta</a:t>
            </a:r>
            <a:r>
              <a:rPr lang="en-US" sz="900" dirty="0"/>
              <a:t> http://ndma.gov.in/en/uttar-pradesh-sdma-office</a:t>
            </a:r>
          </a:p>
        </p:txBody>
      </p:sp>
      <p:sp>
        <p:nvSpPr>
          <p:cNvPr id="16" name="Slide Number Placeholder 1">
            <a:extLst>
              <a:ext uri="{FF2B5EF4-FFF2-40B4-BE49-F238E27FC236}">
                <a16:creationId xmlns:a16="http://schemas.microsoft.com/office/drawing/2014/main" id="{D5B105A6-0F72-984F-9596-DE00242C4CD3}"/>
              </a:ext>
            </a:extLst>
          </p:cNvPr>
          <p:cNvSpPr txBox="1">
            <a:spLocks/>
          </p:cNvSpPr>
          <p:nvPr/>
        </p:nvSpPr>
        <p:spPr>
          <a:xfrm>
            <a:off x="6934200" y="6454775"/>
            <a:ext cx="2057400" cy="365125"/>
          </a:xfrm>
          <a:prstGeom prst="rect">
            <a:avLst/>
          </a:prstGeom>
        </p:spPr>
        <p:txBody>
          <a:bodyPr/>
          <a:ls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9EFD4B7-1CC6-864B-A72A-C978B70BBA9B}" type="slidenum">
              <a:rPr lang="fi-FI" sz="1100" smtClean="0">
                <a:latin typeface="Helvetica Neue" panose="02000503000000020004" pitchFamily="2" charset="0"/>
                <a:ea typeface="Helvetica Neue" panose="02000503000000020004" pitchFamily="2" charset="0"/>
                <a:cs typeface="Helvetica Neue" panose="02000503000000020004" pitchFamily="2" charset="0"/>
              </a:rPr>
              <a:pPr algn="r">
                <a:defRPr/>
              </a:pPr>
              <a:t>7</a:t>
            </a:fld>
            <a:endParaRPr lang="fi-FI" sz="11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376042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10"/>
            <a:ext cx="9144000" cy="6870710"/>
          </a:xfrm>
          <a:prstGeom prst="rect">
            <a:avLst/>
          </a:prstGeom>
        </p:spPr>
      </p:pic>
      <p:sp>
        <p:nvSpPr>
          <p:cNvPr id="2" name="Slide Number Placeholder 1">
            <a:extLst>
              <a:ext uri="{FF2B5EF4-FFF2-40B4-BE49-F238E27FC236}">
                <a16:creationId xmlns:a16="http://schemas.microsoft.com/office/drawing/2014/main" id="{20493375-DF44-7445-8FE0-AEA79D0FCE6E}"/>
              </a:ext>
            </a:extLst>
          </p:cNvPr>
          <p:cNvSpPr>
            <a:spLocks noGrp="1"/>
          </p:cNvSpPr>
          <p:nvPr>
            <p:ph type="sldNum" sz="quarter" idx="12"/>
          </p:nvPr>
        </p:nvSpPr>
        <p:spPr>
          <a:xfrm>
            <a:off x="6457950" y="5705193"/>
            <a:ext cx="2057400" cy="273844"/>
          </a:xfrm>
        </p:spPr>
        <p:txBody>
          <a:bodyPr/>
          <a:lstStyle/>
          <a:p>
            <a:pPr>
              <a:defRPr/>
            </a:pPr>
            <a:fld id="{49EFD4B7-1CC6-864B-A72A-C978B70BBA9B}" type="slidenum">
              <a:rPr lang="fi-FI" smtClean="0"/>
              <a:pPr>
                <a:defRPr/>
              </a:pPr>
              <a:t>8</a:t>
            </a:fld>
            <a:endParaRPr lang="fi-FI"/>
          </a:p>
        </p:txBody>
      </p:sp>
      <p:sp>
        <p:nvSpPr>
          <p:cNvPr id="3" name="Rectangle 2">
            <a:extLst>
              <a:ext uri="{FF2B5EF4-FFF2-40B4-BE49-F238E27FC236}">
                <a16:creationId xmlns:a16="http://schemas.microsoft.com/office/drawing/2014/main" id="{EA7D6FC5-40E5-0D43-8472-7D77F08F779C}"/>
              </a:ext>
            </a:extLst>
          </p:cNvPr>
          <p:cNvSpPr/>
          <p:nvPr/>
        </p:nvSpPr>
        <p:spPr>
          <a:xfrm>
            <a:off x="744784" y="163948"/>
            <a:ext cx="6859429" cy="33966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sp>
        <p:nvSpPr>
          <p:cNvPr id="7" name="TextBox 6">
            <a:extLst>
              <a:ext uri="{FF2B5EF4-FFF2-40B4-BE49-F238E27FC236}">
                <a16:creationId xmlns:a16="http://schemas.microsoft.com/office/drawing/2014/main" id="{1854FF22-8494-3847-9F93-AD92D0B5DA1E}"/>
              </a:ext>
            </a:extLst>
          </p:cNvPr>
          <p:cNvSpPr txBox="1"/>
          <p:nvPr/>
        </p:nvSpPr>
        <p:spPr>
          <a:xfrm>
            <a:off x="878686" y="222978"/>
            <a:ext cx="6859429" cy="221599"/>
          </a:xfrm>
          <a:prstGeom prst="rect">
            <a:avLst/>
          </a:prstGeom>
          <a:noFill/>
        </p:spPr>
        <p:txBody>
          <a:bodyPr wrap="square" lIns="0" tIns="0" rIns="0" bIns="0" rtlCol="0">
            <a:spAutoFit/>
          </a:bodyPr>
          <a:lstStyle/>
          <a:p>
            <a:r>
              <a:rPr lang="fi-FI" sz="1440" b="1" dirty="0">
                <a:latin typeface="Helvetica Neue" panose="02000503000000020004"/>
              </a:rPr>
              <a:t>Tästä sähköä on saatavilla satunnaisesti noin 12 tuntia päivässä, ei sunnuntaisin. </a:t>
            </a:r>
          </a:p>
        </p:txBody>
      </p:sp>
      <p:sp>
        <p:nvSpPr>
          <p:cNvPr id="8" name="TextBox 7">
            <a:extLst>
              <a:ext uri="{FF2B5EF4-FFF2-40B4-BE49-F238E27FC236}">
                <a16:creationId xmlns:a16="http://schemas.microsoft.com/office/drawing/2014/main" id="{381E4210-E465-0241-A6DD-13EA8F8C75BD}"/>
              </a:ext>
            </a:extLst>
          </p:cNvPr>
          <p:cNvSpPr txBox="1"/>
          <p:nvPr/>
        </p:nvSpPr>
        <p:spPr>
          <a:xfrm>
            <a:off x="7873277" y="4411223"/>
            <a:ext cx="748537" cy="507831"/>
          </a:xfrm>
          <a:prstGeom prst="rect">
            <a:avLst/>
          </a:prstGeom>
          <a:noFill/>
        </p:spPr>
        <p:txBody>
          <a:bodyPr wrap="square" lIns="0" tIns="0" rIns="0" bIns="0" rtlCol="0">
            <a:spAutoFit/>
          </a:bodyPr>
          <a:lstStyle/>
          <a:p>
            <a:r>
              <a:rPr lang="fi-FI" sz="825" i="1" dirty="0">
                <a:latin typeface="Helvetica Neue Light" panose="02000403000000020004" pitchFamily="2" charset="0"/>
                <a:ea typeface="Helvetica Neue Light" panose="02000403000000020004" pitchFamily="2" charset="0"/>
              </a:rPr>
              <a:t>Kuva: Sini Numminen </a:t>
            </a:r>
            <a:r>
              <a:rPr lang="fi-FI" sz="825" i="1" dirty="0" smtClean="0">
                <a:latin typeface="Helvetica Neue Light" panose="02000403000000020004" pitchFamily="2" charset="0"/>
                <a:ea typeface="Helvetica Neue Light" panose="02000403000000020004" pitchFamily="2" charset="0"/>
              </a:rPr>
              <a:t>2018, </a:t>
            </a:r>
            <a:r>
              <a:rPr lang="fi-FI" sz="825" i="1" dirty="0">
                <a:latin typeface="Helvetica Neue Light" panose="02000403000000020004" pitchFamily="2" charset="0"/>
                <a:ea typeface="Helvetica Neue Light" panose="02000403000000020004" pitchFamily="2" charset="0"/>
              </a:rPr>
              <a:t>Uttar Pradesh, Intia</a:t>
            </a:r>
          </a:p>
        </p:txBody>
      </p:sp>
      <p:pic>
        <p:nvPicPr>
          <p:cNvPr id="5" name="Picture 4">
            <a:extLst>
              <a:ext uri="{FF2B5EF4-FFF2-40B4-BE49-F238E27FC236}">
                <a16:creationId xmlns:a16="http://schemas.microsoft.com/office/drawing/2014/main" id="{F8968B14-6901-3641-99C8-39F560100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695968" y="354536"/>
            <a:ext cx="1190625" cy="841932"/>
          </a:xfrm>
          <a:prstGeom prst="rect">
            <a:avLst/>
          </a:prstGeom>
        </p:spPr>
      </p:pic>
      <p:sp>
        <p:nvSpPr>
          <p:cNvPr id="9" name="Slide Number Placeholder 1">
            <a:extLst>
              <a:ext uri="{FF2B5EF4-FFF2-40B4-BE49-F238E27FC236}">
                <a16:creationId xmlns:a16="http://schemas.microsoft.com/office/drawing/2014/main" id="{3E5BDE18-4F15-6646-9167-6C181A7518C3}"/>
              </a:ext>
            </a:extLst>
          </p:cNvPr>
          <p:cNvSpPr txBox="1">
            <a:spLocks/>
          </p:cNvSpPr>
          <p:nvPr/>
        </p:nvSpPr>
        <p:spPr>
          <a:xfrm>
            <a:off x="6934200" y="6454775"/>
            <a:ext cx="2057400" cy="365125"/>
          </a:xfrm>
          <a:prstGeom prst="rect">
            <a:avLst/>
          </a:prstGeom>
        </p:spPr>
        <p:txBody>
          <a:bodyPr vert="horz" lIns="91440" tIns="45720" rIns="91440" bIns="45720" rtlCol="0" anchor="ctr"/>
          <a:lstStyle>
            <a:defPPr>
              <a:defRPr lang="fi-FI"/>
            </a:defPPr>
            <a:lvl1pPr marL="0" algn="r" defTabSz="914400" rtl="0" eaLnBrk="1" latinLnBrk="0" hangingPunct="1">
              <a:defRPr sz="900" b="0" i="0" kern="1200">
                <a:solidFill>
                  <a:schemeClr val="tx1">
                    <a:tint val="75000"/>
                  </a:schemeClr>
                </a:solidFill>
                <a:latin typeface="Helvetica Neue" panose="0200050300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9EFD4B7-1CC6-864B-A72A-C978B70BBA9B}" type="slidenum">
              <a:rPr lang="fi-FI" smtClean="0"/>
              <a:pPr>
                <a:defRPr/>
              </a:pPr>
              <a:t>8</a:t>
            </a:fld>
            <a:endParaRPr lang="fi-FI"/>
          </a:p>
        </p:txBody>
      </p:sp>
    </p:spTree>
    <p:extLst>
      <p:ext uri="{BB962C8B-B14F-4D97-AF65-F5344CB8AC3E}">
        <p14:creationId xmlns:p14="http://schemas.microsoft.com/office/powerpoint/2010/main" val="10153946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A6F8D1-9B74-974C-8912-99A726200A43}"/>
              </a:ext>
            </a:extLst>
          </p:cNvPr>
          <p:cNvPicPr>
            <a:picLocks noChangeAspect="1"/>
          </p:cNvPicPr>
          <p:nvPr/>
        </p:nvPicPr>
        <p:blipFill rotWithShape="1">
          <a:blip r:embed="rId2">
            <a:extLst>
              <a:ext uri="{28A0092B-C50C-407E-A947-70E740481C1C}">
                <a14:useLocalDpi xmlns:a14="http://schemas.microsoft.com/office/drawing/2010/main" val="0"/>
              </a:ext>
            </a:extLst>
          </a:blip>
          <a:srcRect b="5063"/>
          <a:stretch/>
        </p:blipFill>
        <p:spPr>
          <a:xfrm>
            <a:off x="15" y="796297"/>
            <a:ext cx="9143985" cy="5143493"/>
          </a:xfrm>
          <a:prstGeom prst="rect">
            <a:avLst/>
          </a:prstGeom>
        </p:spPr>
      </p:pic>
      <p:sp>
        <p:nvSpPr>
          <p:cNvPr id="2" name="Slide Number Placeholder 1">
            <a:extLst>
              <a:ext uri="{FF2B5EF4-FFF2-40B4-BE49-F238E27FC236}">
                <a16:creationId xmlns:a16="http://schemas.microsoft.com/office/drawing/2014/main" id="{15DEC225-7A0C-CD4E-9B8F-1CF8DFC4798B}"/>
              </a:ext>
            </a:extLst>
          </p:cNvPr>
          <p:cNvSpPr>
            <a:spLocks noGrp="1"/>
          </p:cNvSpPr>
          <p:nvPr>
            <p:ph type="sldNum" sz="quarter" idx="12"/>
          </p:nvPr>
        </p:nvSpPr>
        <p:spPr>
          <a:xfrm>
            <a:off x="6457950" y="5624513"/>
            <a:ext cx="2057400" cy="273844"/>
          </a:xfrm>
        </p:spPr>
        <p:txBody>
          <a:bodyPr>
            <a:normAutofit/>
          </a:bodyPr>
          <a:lstStyle/>
          <a:p>
            <a:pPr>
              <a:spcAft>
                <a:spcPts val="450"/>
              </a:spcAft>
              <a:defRPr/>
            </a:pPr>
            <a:fld id="{49EFD4B7-1CC6-864B-A72A-C978B70BBA9B}" type="slidenum">
              <a:rPr lang="fi-FI">
                <a:solidFill>
                  <a:srgbClr val="FFFFFF"/>
                </a:solidFill>
              </a:rPr>
              <a:pPr>
                <a:spcAft>
                  <a:spcPts val="450"/>
                </a:spcAft>
                <a:defRPr/>
              </a:pPr>
              <a:t>9</a:t>
            </a:fld>
            <a:endParaRPr lang="fi-FI">
              <a:solidFill>
                <a:srgbClr val="FFFFFF"/>
              </a:solidFill>
            </a:endParaRPr>
          </a:p>
        </p:txBody>
      </p:sp>
      <p:sp>
        <p:nvSpPr>
          <p:cNvPr id="5" name="TextBox 4">
            <a:extLst>
              <a:ext uri="{FF2B5EF4-FFF2-40B4-BE49-F238E27FC236}">
                <a16:creationId xmlns:a16="http://schemas.microsoft.com/office/drawing/2014/main" id="{1854FF22-8494-3847-9F93-AD92D0B5DA1E}"/>
              </a:ext>
            </a:extLst>
          </p:cNvPr>
          <p:cNvSpPr txBox="1"/>
          <p:nvPr/>
        </p:nvSpPr>
        <p:spPr>
          <a:xfrm>
            <a:off x="631374" y="6233176"/>
            <a:ext cx="7881266" cy="443198"/>
          </a:xfrm>
          <a:prstGeom prst="rect">
            <a:avLst/>
          </a:prstGeom>
          <a:noFill/>
        </p:spPr>
        <p:txBody>
          <a:bodyPr wrap="square" lIns="0" tIns="0" rIns="0" bIns="0" rtlCol="0">
            <a:spAutoFit/>
          </a:bodyPr>
          <a:lstStyle/>
          <a:p>
            <a:r>
              <a:rPr lang="fi-FI" sz="1440" b="1" dirty="0">
                <a:latin typeface="Helvetica Neue" panose="02000503000000020004"/>
              </a:rPr>
              <a:t>Maailman asukkaista merkittävällä osalla ei ole pysyviä, 24/7 energiajärjestelmäpalveluita käytössään.</a:t>
            </a:r>
          </a:p>
        </p:txBody>
      </p:sp>
      <p:sp>
        <p:nvSpPr>
          <p:cNvPr id="6" name="Slide Number Placeholder 1">
            <a:extLst>
              <a:ext uri="{FF2B5EF4-FFF2-40B4-BE49-F238E27FC236}">
                <a16:creationId xmlns:a16="http://schemas.microsoft.com/office/drawing/2014/main" id="{0EEB34FE-1057-3C4F-B071-A27CC06521F0}"/>
              </a:ext>
            </a:extLst>
          </p:cNvPr>
          <p:cNvSpPr txBox="1">
            <a:spLocks/>
          </p:cNvSpPr>
          <p:nvPr/>
        </p:nvSpPr>
        <p:spPr>
          <a:xfrm>
            <a:off x="6934200" y="6454775"/>
            <a:ext cx="2057400" cy="365125"/>
          </a:xfrm>
          <a:prstGeom prst="rect">
            <a:avLst/>
          </a:prstGeom>
        </p:spPr>
        <p:txBody>
          <a:bodyPr vert="horz" lIns="91440" tIns="45720" rIns="91440" bIns="45720" rtlCol="0" anchor="ctr"/>
          <a:lstStyle>
            <a:defPPr>
              <a:defRPr lang="fi-FI"/>
            </a:defPPr>
            <a:lvl1pPr marL="0" algn="r" defTabSz="914400" rtl="0" eaLnBrk="1" latinLnBrk="0" hangingPunct="1">
              <a:defRPr sz="900" b="0" i="0" kern="1200">
                <a:solidFill>
                  <a:schemeClr val="tx1">
                    <a:tint val="75000"/>
                  </a:schemeClr>
                </a:solidFill>
                <a:latin typeface="Helvetica Neue" panose="0200050300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9EFD4B7-1CC6-864B-A72A-C978B70BBA9B}" type="slidenum">
              <a:rPr lang="fi-FI" smtClean="0"/>
              <a:pPr>
                <a:defRPr/>
              </a:pPr>
              <a:t>9</a:t>
            </a:fld>
            <a:endParaRPr lang="fi-FI"/>
          </a:p>
        </p:txBody>
      </p:sp>
    </p:spTree>
    <p:extLst>
      <p:ext uri="{BB962C8B-B14F-4D97-AF65-F5344CB8AC3E}">
        <p14:creationId xmlns:p14="http://schemas.microsoft.com/office/powerpoint/2010/main" val="12416954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030BA"/>
      </a:dk1>
      <a:lt1>
        <a:srgbClr val="FFFFF2"/>
      </a:lt1>
      <a:dk2>
        <a:srgbClr val="0030B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in-esitys" id="{0F11FFDE-FC8D-534F-A446-0D770DCD8E6A}" vid="{6EDE0E1E-90F3-AA4D-9503-C0131F234B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2969</TotalTime>
  <Words>997</Words>
  <Application>Microsoft Office PowerPoint</Application>
  <PresentationFormat>On-screen Show (4:3)</PresentationFormat>
  <Paragraphs>165</Paragraphs>
  <Slides>39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Calibri Light</vt:lpstr>
      <vt:lpstr>Courier New</vt:lpstr>
      <vt:lpstr>Georgia</vt:lpstr>
      <vt:lpstr>Helvetica Neue</vt:lpstr>
      <vt:lpstr>Helvetica Neue Light</vt:lpstr>
      <vt:lpstr>Helvetica Neue Thin</vt:lpstr>
      <vt:lpstr>Lucida Grande</vt:lpstr>
      <vt:lpstr>Space Mono</vt:lpstr>
      <vt:lpstr>Office Theme</vt:lpstr>
      <vt:lpstr>PowerPoint Presentation</vt:lpstr>
      <vt:lpstr>PowerPoint Presentation</vt:lpstr>
      <vt:lpstr>Luennon aiheita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Mihin sinä tarvitset energiaa?</vt:lpstr>
      <vt:lpstr>PowerPoint Presentation</vt:lpstr>
      <vt:lpstr>PowerPoint Presentation</vt:lpstr>
      <vt:lpstr>Miten näkee tehdä läksyt?</vt:lpstr>
      <vt:lpstr>PowerPoint Presentation</vt:lpstr>
      <vt:lpstr>PowerPoint Presentation</vt:lpstr>
      <vt:lpstr>PowerPoint Presentation</vt:lpstr>
      <vt:lpstr>PowerPoint Presentation</vt:lpstr>
      <vt:lpstr>Mitä sähkölaitteita löydät luokasta?   Paljonko sähköä ne kuluttavat?</vt:lpstr>
      <vt:lpstr>Miten paljon kotona tai luokassa olevat laitteet kuluttavat?</vt:lpstr>
      <vt:lpstr>Eri sähkölaitteiden kulutuksia:</vt:lpstr>
      <vt:lpstr>Voit lainata sähkönkulutusmittaria sähköyhtiöltä tai kirjastosta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Missä energia kannattaa tuottaa?</vt:lpstr>
      <vt:lpstr>Lisätietoa:  Miller, J. Unequal Scenes - Mumbai. Noudettu 17. syyskuuta 2018, osoitteesta https://unequalscenes.com/mumbai  ”Access to electricity (% of population) | The World Bank | Data”. [Verkossa]. Saatavissa: https://data.worldbank.org/indicator/eg.elc.accs.zs. [Viitattu: 26-maalis-2019].   ”Access to clean fuels and technologies for cooking (% of population) | The World Bank | Data”. [Verkossa]. Saatavissa: https://data.worldbank.org/indicator/EG.CFT.ACCS.ZS. [Viitattu: 26-maalis-2019].   ”Global CO2 emissions (kt) | The World Bank | Data”. [Verkossa]. Saatavissa: https://data.worldbank.org/indicator/EN.ATM.CO2E.KT. [Viitattu: 26-maalis-2019].   J. Keskinen, ”Elintarvikkeiden säilytys ennen jääkaappia”, Koskesta voimaa. [Verkossa]. Saatavissa: http://www15.uta.fi/koskivoimaa/arki/1918-40/jaanotto.htm. [Viitattu: 16-touko-2019].  Helsingin Kaupunginkirjasto, ”Ennen vanhaan maataloissa säilöttiin jäätä maakuopassa sahanpuruihin...”, Kysy.fi, 04-joulu-2006. [Verkossa]. Saatavissa: http://www.kysy.fi/kysymys/ennen-vanhaan-maataloissa-sailottiin-jaata-maakuopassa-sahanpuruihin. [Viitattu: 16-touko-2019].  ”Mitti Cool Refrigerator | National Innovation Foundation-India”. [Verkossa]. Saatavissa: http://nif.org.in/innovation/mitti-cool-refrigerator/751. [Viitattu: 26-maalis-2019].  Solar Cookers International (SCI). Homepage”. [Verkossa]. Saatavissa: https://www.solarcookers.org/. [Viitattu: 26-maalis-2019].   ”Tekniikka elämää palvelemaan (TEP). Aurinkokeittimet”. [Verkossa]. Saatavissa: http://tep.kaapeli.fi/toiminta/kestava-teknologia/140/. [Viitattu: 26-maalis-2019].   Honeybee network: Grassroots innovations. (käytä hakusanaa ”energy”, niin se listaa erilaisia innovatiivisia tapoja tuottaa energiaa mitä mielikuvituksellisin keinoin, esimerkiksi polkupyörällä toimiva pesukone), [Verkossa]. Saatavissa: http://honeybee.org/honeybee_innovation.php?selectLanguage=en&amp;q=energy&amp;btnsearch=Search. [Viitattu: 08-heinä-2015].   </vt:lpstr>
      <vt:lpstr>Kiitos! Sini.numminen@aalto.fi +358 407483607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Euro Laura</dc:creator>
  <cp:lastModifiedBy>Numminen Sini</cp:lastModifiedBy>
  <cp:revision>80</cp:revision>
  <dcterms:created xsi:type="dcterms:W3CDTF">2019-03-29T11:14:29Z</dcterms:created>
  <dcterms:modified xsi:type="dcterms:W3CDTF">2019-05-27T13:42:10Z</dcterms:modified>
</cp:coreProperties>
</file>